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Lst>
  <p:notesMasterIdLst>
    <p:notesMasterId r:id="rId51"/>
  </p:notesMasterIdLst>
  <p:sldIdLst>
    <p:sldId id="256" r:id="rId2"/>
    <p:sldId id="276" r:id="rId3"/>
    <p:sldId id="257" r:id="rId4"/>
    <p:sldId id="630" r:id="rId5"/>
    <p:sldId id="637" r:id="rId6"/>
    <p:sldId id="261" r:id="rId7"/>
    <p:sldId id="258" r:id="rId8"/>
    <p:sldId id="259" r:id="rId9"/>
    <p:sldId id="282" r:id="rId10"/>
    <p:sldId id="628" r:id="rId11"/>
    <p:sldId id="655" r:id="rId12"/>
    <p:sldId id="298" r:id="rId13"/>
    <p:sldId id="299" r:id="rId14"/>
    <p:sldId id="451" r:id="rId15"/>
    <p:sldId id="464" r:id="rId16"/>
    <p:sldId id="472" r:id="rId17"/>
    <p:sldId id="656" r:id="rId18"/>
    <p:sldId id="487" r:id="rId19"/>
    <p:sldId id="263" r:id="rId20"/>
    <p:sldId id="265" r:id="rId21"/>
    <p:sldId id="284" r:id="rId22"/>
    <p:sldId id="264" r:id="rId23"/>
    <p:sldId id="289" r:id="rId24"/>
    <p:sldId id="635" r:id="rId25"/>
    <p:sldId id="636" r:id="rId26"/>
    <p:sldId id="277" r:id="rId27"/>
    <p:sldId id="278" r:id="rId28"/>
    <p:sldId id="279" r:id="rId29"/>
    <p:sldId id="267" r:id="rId30"/>
    <p:sldId id="268" r:id="rId31"/>
    <p:sldId id="646" r:id="rId32"/>
    <p:sldId id="260" r:id="rId33"/>
    <p:sldId id="647" r:id="rId34"/>
    <p:sldId id="648" r:id="rId35"/>
    <p:sldId id="274" r:id="rId36"/>
    <p:sldId id="649" r:id="rId37"/>
    <p:sldId id="650" r:id="rId38"/>
    <p:sldId id="272" r:id="rId39"/>
    <p:sldId id="657" r:id="rId40"/>
    <p:sldId id="473" r:id="rId41"/>
    <p:sldId id="658" r:id="rId42"/>
    <p:sldId id="286" r:id="rId43"/>
    <p:sldId id="306" r:id="rId44"/>
    <p:sldId id="307" r:id="rId45"/>
    <p:sldId id="308" r:id="rId46"/>
    <p:sldId id="638" r:id="rId47"/>
    <p:sldId id="639" r:id="rId48"/>
    <p:sldId id="651" r:id="rId49"/>
    <p:sldId id="32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AE99C8-90C5-454F-53F9-019092E28C18}" name="domtie sarpong" initials="ds" userId="2e25bc84384bf3e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BCF16"/>
    <a:srgbClr val="FFD8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2"/>
  </p:normalViewPr>
  <p:slideViewPr>
    <p:cSldViewPr snapToGrid="0">
      <p:cViewPr varScale="1">
        <p:scale>
          <a:sx n="152" d="100"/>
          <a:sy n="152" d="100"/>
        </p:scale>
        <p:origin x="24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3324F-72EB-064B-BC7D-65A6C36F0A63}" type="datetimeFigureOut">
              <a:rPr lang="x-none" smtClean="0"/>
              <a:t>14/08/2023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781B2-6194-834F-A10F-E4A921F76A1D}" type="slidenum">
              <a:rPr lang="x-none" smtClean="0"/>
              <a:t>‹#›</a:t>
            </a:fld>
            <a:endParaRPr lang="x-none"/>
          </a:p>
        </p:txBody>
      </p:sp>
    </p:spTree>
    <p:extLst>
      <p:ext uri="{BB962C8B-B14F-4D97-AF65-F5344CB8AC3E}">
        <p14:creationId xmlns:p14="http://schemas.microsoft.com/office/powerpoint/2010/main" val="24608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C781B2-6194-834F-A10F-E4A921F76A1D}" type="slidenum">
              <a:rPr lang="x-none" smtClean="0"/>
              <a:t>1</a:t>
            </a:fld>
            <a:endParaRPr lang="x-none"/>
          </a:p>
        </p:txBody>
      </p:sp>
    </p:spTree>
    <p:extLst>
      <p:ext uri="{BB962C8B-B14F-4D97-AF65-F5344CB8AC3E}">
        <p14:creationId xmlns:p14="http://schemas.microsoft.com/office/powerpoint/2010/main" val="209197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C74C42-0241-45D2-B6F5-5C413B46B8CD}"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213016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28E9C-2E49-461C-8F78-6B433F7E69D7}"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322997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05DC8-0DE4-48A7-869F-DB0B88B7E8E1}"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428767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540326D-5622-4EB0-9B78-167513A365EE}"/>
              </a:ext>
            </a:extLst>
          </p:cNvPr>
          <p:cNvSpPr/>
          <p:nvPr userDrawn="1"/>
        </p:nvSpPr>
        <p:spPr>
          <a:xfrm>
            <a:off x="2545698" y="6351738"/>
            <a:ext cx="9646301" cy="503364"/>
          </a:xfrm>
          <a:custGeom>
            <a:avLst/>
            <a:gdLst>
              <a:gd name="connsiteX0" fmla="*/ 8511077 w 9646301"/>
              <a:gd name="connsiteY0" fmla="*/ 0 h 503364"/>
              <a:gd name="connsiteX1" fmla="*/ 9646301 w 9646301"/>
              <a:gd name="connsiteY1" fmla="*/ 0 h 503364"/>
              <a:gd name="connsiteX2" fmla="*/ 9646301 w 9646301"/>
              <a:gd name="connsiteY2" fmla="*/ 484702 h 503364"/>
              <a:gd name="connsiteX3" fmla="*/ 8882743 w 9646301"/>
              <a:gd name="connsiteY3" fmla="*/ 494906 h 503364"/>
              <a:gd name="connsiteX4" fmla="*/ 8882743 w 9646301"/>
              <a:gd name="connsiteY4" fmla="*/ 503364 h 503364"/>
              <a:gd name="connsiteX5" fmla="*/ 0 w 9646301"/>
              <a:gd name="connsiteY5" fmla="*/ 503364 h 503364"/>
              <a:gd name="connsiteX6" fmla="*/ 0 w 9646301"/>
              <a:gd name="connsiteY6" fmla="*/ 457645 h 503364"/>
              <a:gd name="connsiteX7" fmla="*/ 8273549 w 9646301"/>
              <a:gd name="connsiteY7" fmla="*/ 457645 h 50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46301" h="503364">
                <a:moveTo>
                  <a:pt x="8511077" y="0"/>
                </a:moveTo>
                <a:lnTo>
                  <a:pt x="9646301" y="0"/>
                </a:lnTo>
                <a:lnTo>
                  <a:pt x="9646301" y="484702"/>
                </a:lnTo>
                <a:lnTo>
                  <a:pt x="8882743" y="494906"/>
                </a:lnTo>
                <a:lnTo>
                  <a:pt x="8882743" y="503364"/>
                </a:lnTo>
                <a:lnTo>
                  <a:pt x="0" y="503364"/>
                </a:lnTo>
                <a:lnTo>
                  <a:pt x="0" y="457645"/>
                </a:lnTo>
                <a:lnTo>
                  <a:pt x="8273549" y="457645"/>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07D3D30-7322-4F6C-BDDC-13120D8EF91C}"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
        <p:nvSpPr>
          <p:cNvPr id="22" name="Rectangle 21">
            <a:extLst>
              <a:ext uri="{FF2B5EF4-FFF2-40B4-BE49-F238E27FC236}">
                <a16:creationId xmlns:a16="http://schemas.microsoft.com/office/drawing/2014/main" id="{81B7FAE7-6DA0-41B0-B155-6F086E2BDACA}"/>
              </a:ext>
            </a:extLst>
          </p:cNvPr>
          <p:cNvSpPr/>
          <p:nvPr userDrawn="1"/>
        </p:nvSpPr>
        <p:spPr>
          <a:xfrm>
            <a:off x="2202574" y="6815287"/>
            <a:ext cx="300592" cy="43244"/>
          </a:xfrm>
          <a:custGeom>
            <a:avLst/>
            <a:gdLst>
              <a:gd name="connsiteX0" fmla="*/ 0 w 2469502"/>
              <a:gd name="connsiteY0" fmla="*/ 0 h 45719"/>
              <a:gd name="connsiteX1" fmla="*/ 2469502 w 2469502"/>
              <a:gd name="connsiteY1" fmla="*/ 0 h 45719"/>
              <a:gd name="connsiteX2" fmla="*/ 2469502 w 2469502"/>
              <a:gd name="connsiteY2" fmla="*/ 45719 h 45719"/>
              <a:gd name="connsiteX3" fmla="*/ 0 w 2469502"/>
              <a:gd name="connsiteY3" fmla="*/ 45719 h 45719"/>
              <a:gd name="connsiteX4" fmla="*/ 0 w 2469502"/>
              <a:gd name="connsiteY4" fmla="*/ 0 h 45719"/>
              <a:gd name="connsiteX0" fmla="*/ 438539 w 2469502"/>
              <a:gd name="connsiteY0" fmla="*/ 0 h 55050"/>
              <a:gd name="connsiteX1" fmla="*/ 2469502 w 2469502"/>
              <a:gd name="connsiteY1" fmla="*/ 9331 h 55050"/>
              <a:gd name="connsiteX2" fmla="*/ 2469502 w 2469502"/>
              <a:gd name="connsiteY2" fmla="*/ 55050 h 55050"/>
              <a:gd name="connsiteX3" fmla="*/ 0 w 2469502"/>
              <a:gd name="connsiteY3" fmla="*/ 55050 h 55050"/>
              <a:gd name="connsiteX4" fmla="*/ 438539 w 2469502"/>
              <a:gd name="connsiteY4" fmla="*/ 0 h 55050"/>
              <a:gd name="connsiteX0" fmla="*/ 438539 w 2469502"/>
              <a:gd name="connsiteY0" fmla="*/ 0 h 55050"/>
              <a:gd name="connsiteX1" fmla="*/ 2469502 w 2469502"/>
              <a:gd name="connsiteY1" fmla="*/ 9331 h 55050"/>
              <a:gd name="connsiteX2" fmla="*/ 1079241 w 2469502"/>
              <a:gd name="connsiteY2" fmla="*/ 55050 h 55050"/>
              <a:gd name="connsiteX3" fmla="*/ 0 w 2469502"/>
              <a:gd name="connsiteY3" fmla="*/ 55050 h 55050"/>
              <a:gd name="connsiteX4" fmla="*/ 438539 w 2469502"/>
              <a:gd name="connsiteY4" fmla="*/ 0 h 55050"/>
              <a:gd name="connsiteX0" fmla="*/ 438539 w 1079241"/>
              <a:gd name="connsiteY0" fmla="*/ 0 h 55050"/>
              <a:gd name="connsiteX1" fmla="*/ 1069910 w 1079241"/>
              <a:gd name="connsiteY1" fmla="*/ 18662 h 55050"/>
              <a:gd name="connsiteX2" fmla="*/ 1079241 w 1079241"/>
              <a:gd name="connsiteY2" fmla="*/ 55050 h 55050"/>
              <a:gd name="connsiteX3" fmla="*/ 0 w 1079241"/>
              <a:gd name="connsiteY3" fmla="*/ 55050 h 55050"/>
              <a:gd name="connsiteX4" fmla="*/ 438539 w 1079241"/>
              <a:gd name="connsiteY4" fmla="*/ 0 h 55050"/>
              <a:gd name="connsiteX0" fmla="*/ 438539 w 1079241"/>
              <a:gd name="connsiteY0" fmla="*/ 0 h 55050"/>
              <a:gd name="connsiteX1" fmla="*/ 1060579 w 1079241"/>
              <a:gd name="connsiteY1" fmla="*/ 1 h 55050"/>
              <a:gd name="connsiteX2" fmla="*/ 1079241 w 1079241"/>
              <a:gd name="connsiteY2" fmla="*/ 55050 h 55050"/>
              <a:gd name="connsiteX3" fmla="*/ 0 w 1079241"/>
              <a:gd name="connsiteY3" fmla="*/ 55050 h 55050"/>
              <a:gd name="connsiteX4" fmla="*/ 438539 w 1079241"/>
              <a:gd name="connsiteY4" fmla="*/ 0 h 55050"/>
              <a:gd name="connsiteX0" fmla="*/ 438539 w 1079241"/>
              <a:gd name="connsiteY0" fmla="*/ 27991 h 83041"/>
              <a:gd name="connsiteX1" fmla="*/ 612710 w 1079241"/>
              <a:gd name="connsiteY1" fmla="*/ 0 h 83041"/>
              <a:gd name="connsiteX2" fmla="*/ 1079241 w 1079241"/>
              <a:gd name="connsiteY2" fmla="*/ 83041 h 83041"/>
              <a:gd name="connsiteX3" fmla="*/ 0 w 1079241"/>
              <a:gd name="connsiteY3" fmla="*/ 83041 h 83041"/>
              <a:gd name="connsiteX4" fmla="*/ 438539 w 1079241"/>
              <a:gd name="connsiteY4" fmla="*/ 27991 h 83041"/>
              <a:gd name="connsiteX0" fmla="*/ 438539 w 622041"/>
              <a:gd name="connsiteY0" fmla="*/ 27991 h 92372"/>
              <a:gd name="connsiteX1" fmla="*/ 612710 w 622041"/>
              <a:gd name="connsiteY1" fmla="*/ 0 h 92372"/>
              <a:gd name="connsiteX2" fmla="*/ 622041 w 622041"/>
              <a:gd name="connsiteY2" fmla="*/ 92372 h 92372"/>
              <a:gd name="connsiteX3" fmla="*/ 0 w 622041"/>
              <a:gd name="connsiteY3" fmla="*/ 83041 h 92372"/>
              <a:gd name="connsiteX4" fmla="*/ 438539 w 622041"/>
              <a:gd name="connsiteY4" fmla="*/ 27991 h 9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041" h="92372">
                <a:moveTo>
                  <a:pt x="438539" y="27991"/>
                </a:moveTo>
                <a:lnTo>
                  <a:pt x="612710" y="0"/>
                </a:lnTo>
                <a:lnTo>
                  <a:pt x="622041" y="92372"/>
                </a:lnTo>
                <a:lnTo>
                  <a:pt x="0" y="83041"/>
                </a:lnTo>
                <a:lnTo>
                  <a:pt x="438539" y="27991"/>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4" name="Rectangle 21">
            <a:extLst>
              <a:ext uri="{FF2B5EF4-FFF2-40B4-BE49-F238E27FC236}">
                <a16:creationId xmlns:a16="http://schemas.microsoft.com/office/drawing/2014/main" id="{6EE82BE4-E6A2-4384-A1B9-CD6A73F8C343}"/>
              </a:ext>
            </a:extLst>
          </p:cNvPr>
          <p:cNvSpPr/>
          <p:nvPr userDrawn="1"/>
        </p:nvSpPr>
        <p:spPr>
          <a:xfrm rot="10800000">
            <a:off x="-18662" y="6790722"/>
            <a:ext cx="2469502" cy="55050"/>
          </a:xfrm>
          <a:custGeom>
            <a:avLst/>
            <a:gdLst>
              <a:gd name="connsiteX0" fmla="*/ 0 w 2469502"/>
              <a:gd name="connsiteY0" fmla="*/ 0 h 45719"/>
              <a:gd name="connsiteX1" fmla="*/ 2469502 w 2469502"/>
              <a:gd name="connsiteY1" fmla="*/ 0 h 45719"/>
              <a:gd name="connsiteX2" fmla="*/ 2469502 w 2469502"/>
              <a:gd name="connsiteY2" fmla="*/ 45719 h 45719"/>
              <a:gd name="connsiteX3" fmla="*/ 0 w 2469502"/>
              <a:gd name="connsiteY3" fmla="*/ 45719 h 45719"/>
              <a:gd name="connsiteX4" fmla="*/ 0 w 2469502"/>
              <a:gd name="connsiteY4" fmla="*/ 0 h 45719"/>
              <a:gd name="connsiteX0" fmla="*/ 438539 w 2469502"/>
              <a:gd name="connsiteY0" fmla="*/ 0 h 55050"/>
              <a:gd name="connsiteX1" fmla="*/ 2469502 w 2469502"/>
              <a:gd name="connsiteY1" fmla="*/ 9331 h 55050"/>
              <a:gd name="connsiteX2" fmla="*/ 2469502 w 2469502"/>
              <a:gd name="connsiteY2" fmla="*/ 55050 h 55050"/>
              <a:gd name="connsiteX3" fmla="*/ 0 w 2469502"/>
              <a:gd name="connsiteY3" fmla="*/ 55050 h 55050"/>
              <a:gd name="connsiteX4" fmla="*/ 438539 w 2469502"/>
              <a:gd name="connsiteY4" fmla="*/ 0 h 5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502" h="55050">
                <a:moveTo>
                  <a:pt x="438539" y="0"/>
                </a:moveTo>
                <a:lnTo>
                  <a:pt x="2469502" y="9331"/>
                </a:lnTo>
                <a:lnTo>
                  <a:pt x="2469502" y="55050"/>
                </a:lnTo>
                <a:lnTo>
                  <a:pt x="0" y="55050"/>
                </a:lnTo>
                <a:lnTo>
                  <a:pt x="438539" y="0"/>
                </a:lnTo>
                <a:close/>
              </a:path>
            </a:pathLst>
          </a:custGeom>
          <a:solidFill>
            <a:srgbClr val="FBCF1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647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EC2DA3-5493-4D75-9162-27D65468685A}"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
        <p:nvSpPr>
          <p:cNvPr id="10" name="Rectangle 9">
            <a:extLst>
              <a:ext uri="{FF2B5EF4-FFF2-40B4-BE49-F238E27FC236}">
                <a16:creationId xmlns:a16="http://schemas.microsoft.com/office/drawing/2014/main" id="{CDFD8E40-78F7-536E-253E-3B9706C4B7AC}"/>
              </a:ext>
            </a:extLst>
          </p:cNvPr>
          <p:cNvSpPr/>
          <p:nvPr userDrawn="1"/>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Oval 10">
            <a:extLst>
              <a:ext uri="{FF2B5EF4-FFF2-40B4-BE49-F238E27FC236}">
                <a16:creationId xmlns:a16="http://schemas.microsoft.com/office/drawing/2014/main" id="{57B330C2-BEA9-463F-0DEE-DDCB31D14401}"/>
              </a:ext>
            </a:extLst>
          </p:cNvPr>
          <p:cNvSpPr/>
          <p:nvPr userDrawn="1"/>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riangle 5">
            <a:extLst>
              <a:ext uri="{FF2B5EF4-FFF2-40B4-BE49-F238E27FC236}">
                <a16:creationId xmlns:a16="http://schemas.microsoft.com/office/drawing/2014/main" id="{22D579B8-1E7E-4018-0C1E-4B3CE88E0864}"/>
              </a:ext>
            </a:extLst>
          </p:cNvPr>
          <p:cNvSpPr/>
          <p:nvPr userDrawn="1"/>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53143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0F07E-DBC3-42FA-8816-29BFD6F28618}" type="datetime1">
              <a:rPr lang="en-US" smtClean="0"/>
              <a:t>8/14/2023</a:t>
            </a:fld>
            <a:endParaRPr lang="en-US" dirty="0"/>
          </a:p>
        </p:txBody>
      </p:sp>
      <p:sp>
        <p:nvSpPr>
          <p:cNvPr id="5" name="Footer Placeholder 4"/>
          <p:cNvSpPr>
            <a:spLocks noGrp="1"/>
          </p:cNvSpPr>
          <p:nvPr>
            <p:ph type="ftr" sz="quarter" idx="11"/>
          </p:nvPr>
        </p:nvSpPr>
        <p:spPr/>
        <p:txBody>
          <a:bodyPr/>
          <a:lstStyle/>
          <a:p>
            <a:r>
              <a:rPr lang="en-US"/>
              <a:t>Office of Registrar of Companies</a:t>
            </a:r>
            <a:endParaRPr lang="en-US" dirty="0"/>
          </a:p>
        </p:txBody>
      </p:sp>
      <p:sp>
        <p:nvSpPr>
          <p:cNvPr id="6" name="Slide Number Placeholder 5"/>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21111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EF719C-9590-460F-BCE3-FB2015862A33}"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a:t>Office of Registrar of Companies</a:t>
            </a:r>
            <a:endParaRPr lang="en-US" dirty="0"/>
          </a:p>
        </p:txBody>
      </p:sp>
      <p:sp>
        <p:nvSpPr>
          <p:cNvPr id="7" name="Slide Number Placeholder 6"/>
          <p:cNvSpPr>
            <a:spLocks noGrp="1"/>
          </p:cNvSpPr>
          <p:nvPr>
            <p:ph type="sldNum" sz="quarter" idx="12"/>
          </p:nvPr>
        </p:nvSpPr>
        <p:spPr/>
        <p:txBody>
          <a:bodyPr/>
          <a:lstStyle/>
          <a:p>
            <a:fld id="{FF1977DB-F4E6-423F-B42C-DBADE1B7549D}" type="slidenum">
              <a:rPr lang="en-US" smtClean="0"/>
              <a:pPr/>
              <a:t>‹#›</a:t>
            </a:fld>
            <a:endParaRPr lang="en-US" dirty="0"/>
          </a:p>
        </p:txBody>
      </p:sp>
    </p:spTree>
    <p:extLst>
      <p:ext uri="{BB962C8B-B14F-4D97-AF65-F5344CB8AC3E}">
        <p14:creationId xmlns:p14="http://schemas.microsoft.com/office/powerpoint/2010/main" val="136537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F0094A-FF62-491B-8B66-05D04894E5E8}" type="datetime1">
              <a:rPr lang="en-US" smtClean="0"/>
              <a:t>8/14/2023</a:t>
            </a:fld>
            <a:endParaRPr lang="en-US" dirty="0"/>
          </a:p>
        </p:txBody>
      </p:sp>
      <p:sp>
        <p:nvSpPr>
          <p:cNvPr id="8" name="Footer Placeholder 7"/>
          <p:cNvSpPr>
            <a:spLocks noGrp="1"/>
          </p:cNvSpPr>
          <p:nvPr>
            <p:ph type="ftr" sz="quarter" idx="11"/>
          </p:nvPr>
        </p:nvSpPr>
        <p:spPr/>
        <p:txBody>
          <a:bodyPr/>
          <a:lstStyle/>
          <a:p>
            <a:r>
              <a:rPr lang="en-US"/>
              <a:t>Office of Registrar of Companies</a:t>
            </a:r>
            <a:endParaRPr lang="en-US" dirty="0"/>
          </a:p>
        </p:txBody>
      </p:sp>
      <p:sp>
        <p:nvSpPr>
          <p:cNvPr id="9" name="Slide Number Placeholder 8"/>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619430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95C707-A3D8-4E6A-B159-4696A95C940A}" type="datetime1">
              <a:rPr lang="en-US" smtClean="0"/>
              <a:t>8/14/2023</a:t>
            </a:fld>
            <a:endParaRPr lang="en-US" dirty="0"/>
          </a:p>
        </p:txBody>
      </p:sp>
      <p:sp>
        <p:nvSpPr>
          <p:cNvPr id="4" name="Footer Placeholder 3"/>
          <p:cNvSpPr>
            <a:spLocks noGrp="1"/>
          </p:cNvSpPr>
          <p:nvPr>
            <p:ph type="ftr" sz="quarter" idx="11"/>
          </p:nvPr>
        </p:nvSpPr>
        <p:spPr/>
        <p:txBody>
          <a:bodyPr/>
          <a:lstStyle/>
          <a:p>
            <a:r>
              <a:rPr lang="en-US"/>
              <a:t>Office of Registrar of Companies</a:t>
            </a:r>
            <a:endParaRPr lang="en-US" dirty="0"/>
          </a:p>
        </p:txBody>
      </p:sp>
      <p:sp>
        <p:nvSpPr>
          <p:cNvPr id="5" name="Slide Number Placeholder 4"/>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292936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F3A15-40F8-4F71-ABAD-20C42EA2D9FE}" type="datetime1">
              <a:rPr lang="en-US" smtClean="0"/>
              <a:t>8/14/2023</a:t>
            </a:fld>
            <a:endParaRPr lang="en-US" dirty="0"/>
          </a:p>
        </p:txBody>
      </p:sp>
      <p:sp>
        <p:nvSpPr>
          <p:cNvPr id="3" name="Footer Placeholder 2"/>
          <p:cNvSpPr>
            <a:spLocks noGrp="1"/>
          </p:cNvSpPr>
          <p:nvPr>
            <p:ph type="ftr" sz="quarter" idx="11"/>
          </p:nvPr>
        </p:nvSpPr>
        <p:spPr/>
        <p:txBody>
          <a:bodyPr/>
          <a:lstStyle/>
          <a:p>
            <a:r>
              <a:rPr lang="en-US"/>
              <a:t>Office of Registrar of Companies</a:t>
            </a:r>
            <a:endParaRPr lang="en-US" dirty="0"/>
          </a:p>
        </p:txBody>
      </p:sp>
      <p:sp>
        <p:nvSpPr>
          <p:cNvPr id="4" name="Slide Number Placeholder 3"/>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321323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732855-5FE1-4AC3-8A7D-5DFB820A5C9B}"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a:t>Office of Registrar of Companies</a:t>
            </a:r>
            <a:endParaRPr lang="en-US" dirty="0"/>
          </a:p>
        </p:txBody>
      </p:sp>
      <p:sp>
        <p:nvSpPr>
          <p:cNvPr id="7" name="Slide Number Placeholder 6"/>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47363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123EB9-752F-4A5C-B753-659634F5BA9A}" type="datetime1">
              <a:rPr lang="en-US" smtClean="0"/>
              <a:t>8/14/2023</a:t>
            </a:fld>
            <a:endParaRPr lang="en-US" dirty="0"/>
          </a:p>
        </p:txBody>
      </p:sp>
      <p:sp>
        <p:nvSpPr>
          <p:cNvPr id="6" name="Footer Placeholder 5"/>
          <p:cNvSpPr>
            <a:spLocks noGrp="1"/>
          </p:cNvSpPr>
          <p:nvPr>
            <p:ph type="ftr" sz="quarter" idx="11"/>
          </p:nvPr>
        </p:nvSpPr>
        <p:spPr/>
        <p:txBody>
          <a:bodyPr/>
          <a:lstStyle/>
          <a:p>
            <a:r>
              <a:rPr lang="en-US"/>
              <a:t>Office of Registrar of Companies</a:t>
            </a:r>
            <a:endParaRPr lang="en-US" dirty="0"/>
          </a:p>
        </p:txBody>
      </p:sp>
      <p:sp>
        <p:nvSpPr>
          <p:cNvPr id="7" name="Slide Number Placeholder 6"/>
          <p:cNvSpPr>
            <a:spLocks noGrp="1"/>
          </p:cNvSpPr>
          <p:nvPr>
            <p:ph type="sldNum" sz="quarter" idx="12"/>
          </p:nvPr>
        </p:nvSpPr>
        <p:spPr/>
        <p:txBody>
          <a:bodyPr/>
          <a:lstStyle/>
          <a:p>
            <a:fld id="{FF1977DB-F4E6-423F-B42C-DBADE1B7549D}" type="slidenum">
              <a:rPr lang="en-US" smtClean="0"/>
              <a:t>‹#›</a:t>
            </a:fld>
            <a:endParaRPr lang="en-US" dirty="0"/>
          </a:p>
        </p:txBody>
      </p:sp>
    </p:spTree>
    <p:extLst>
      <p:ext uri="{BB962C8B-B14F-4D97-AF65-F5344CB8AC3E}">
        <p14:creationId xmlns:p14="http://schemas.microsoft.com/office/powerpoint/2010/main" val="172723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FE8B5-3022-4790-9767-1105B5D19F75}" type="datetime1">
              <a:rPr lang="en-US" smtClean="0"/>
              <a:t>8/14/2023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Registrar of Companies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977DB-F4E6-423F-B42C-DBADE1B7549D}" type="slidenum">
              <a:rPr lang="en-US" smtClean="0"/>
              <a:t>‹#›</a:t>
            </a:fld>
            <a:endParaRPr lang="en-US" dirty="0"/>
          </a:p>
        </p:txBody>
      </p:sp>
      <p:sp>
        <p:nvSpPr>
          <p:cNvPr id="16" name="Rectangle 15">
            <a:extLst>
              <a:ext uri="{FF2B5EF4-FFF2-40B4-BE49-F238E27FC236}">
                <a16:creationId xmlns:a16="http://schemas.microsoft.com/office/drawing/2014/main" id="{CDFD8E40-78F7-536E-253E-3B9706C4B7AC}"/>
              </a:ext>
            </a:extLst>
          </p:cNvPr>
          <p:cNvSpPr/>
          <p:nvPr userDrawn="1"/>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Oval 16">
            <a:extLst>
              <a:ext uri="{FF2B5EF4-FFF2-40B4-BE49-F238E27FC236}">
                <a16:creationId xmlns:a16="http://schemas.microsoft.com/office/drawing/2014/main" id="{57B330C2-BEA9-463F-0DEE-DDCB31D14401}"/>
              </a:ext>
            </a:extLst>
          </p:cNvPr>
          <p:cNvSpPr/>
          <p:nvPr userDrawn="1"/>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Triangle 5">
            <a:extLst>
              <a:ext uri="{FF2B5EF4-FFF2-40B4-BE49-F238E27FC236}">
                <a16:creationId xmlns:a16="http://schemas.microsoft.com/office/drawing/2014/main" id="{22D579B8-1E7E-4018-0C1E-4B3CE88E0864}"/>
              </a:ext>
            </a:extLst>
          </p:cNvPr>
          <p:cNvSpPr/>
          <p:nvPr userDrawn="1"/>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14892092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AB86-759A-4F15-A9DB-4E2D0EF1F558}"/>
              </a:ext>
            </a:extLst>
          </p:cNvPr>
          <p:cNvSpPr>
            <a:spLocks noGrp="1"/>
          </p:cNvSpPr>
          <p:nvPr>
            <p:ph type="ctrTitle"/>
          </p:nvPr>
        </p:nvSpPr>
        <p:spPr>
          <a:xfrm>
            <a:off x="371474" y="714374"/>
            <a:ext cx="11820525" cy="3300413"/>
          </a:xfrm>
        </p:spPr>
        <p:txBody>
          <a:bodyPr>
            <a:normAutofit/>
          </a:bodyPr>
          <a:lstStyle/>
          <a:p>
            <a:r>
              <a:rPr lang="en-GB" sz="3600" dirty="0"/>
              <a:t>COMPLIANCE REQUIREMENTS UNDER THE COMPANIES ACT,2019 (ACT 992)</a:t>
            </a:r>
            <a:br>
              <a:rPr lang="en-US" sz="3600" b="1" dirty="0"/>
            </a:br>
            <a:br>
              <a:rPr lang="en-US" sz="3600" b="1" dirty="0"/>
            </a:br>
            <a:r>
              <a:rPr lang="en-US" sz="2800" b="1" dirty="0"/>
              <a:t>NATIONAL PENSIONS REGULATORY AUTHORITY</a:t>
            </a:r>
            <a:br>
              <a:rPr lang="en-US" sz="2800" b="1" dirty="0"/>
            </a:br>
            <a:r>
              <a:rPr lang="en-US" sz="2800" b="1" dirty="0"/>
              <a:t>(Licensing &amp; Registration Directorate)</a:t>
            </a:r>
            <a:endParaRPr lang="en-US" sz="2800" dirty="0"/>
          </a:p>
        </p:txBody>
      </p:sp>
      <p:sp>
        <p:nvSpPr>
          <p:cNvPr id="3" name="Subtitle 2">
            <a:extLst>
              <a:ext uri="{FF2B5EF4-FFF2-40B4-BE49-F238E27FC236}">
                <a16:creationId xmlns:a16="http://schemas.microsoft.com/office/drawing/2014/main" id="{5D71DBB8-7254-47CB-965F-E088324CEE54}"/>
              </a:ext>
            </a:extLst>
          </p:cNvPr>
          <p:cNvSpPr>
            <a:spLocks noGrp="1"/>
          </p:cNvSpPr>
          <p:nvPr>
            <p:ph type="subTitle" idx="1"/>
          </p:nvPr>
        </p:nvSpPr>
        <p:spPr>
          <a:xfrm>
            <a:off x="1524000" y="4243388"/>
            <a:ext cx="9144000" cy="2014536"/>
          </a:xfrm>
        </p:spPr>
        <p:txBody>
          <a:bodyPr>
            <a:normAutofit/>
          </a:bodyPr>
          <a:lstStyle/>
          <a:p>
            <a:pPr>
              <a:lnSpc>
                <a:spcPct val="100000"/>
              </a:lnSpc>
              <a:spcBef>
                <a:spcPts val="0"/>
              </a:spcBef>
            </a:pPr>
            <a:endParaRPr lang="en-US" dirty="0"/>
          </a:p>
          <a:p>
            <a:pPr>
              <a:lnSpc>
                <a:spcPct val="100000"/>
              </a:lnSpc>
              <a:spcBef>
                <a:spcPts val="0"/>
              </a:spcBef>
            </a:pPr>
            <a:r>
              <a:rPr lang="en-US" dirty="0"/>
              <a:t>Presented by</a:t>
            </a:r>
          </a:p>
          <a:p>
            <a:pPr>
              <a:lnSpc>
                <a:spcPct val="100000"/>
              </a:lnSpc>
              <a:spcBef>
                <a:spcPts val="0"/>
              </a:spcBef>
            </a:pPr>
            <a:r>
              <a:rPr lang="en-US" dirty="0"/>
              <a:t>ORC</a:t>
            </a:r>
          </a:p>
          <a:p>
            <a:pPr>
              <a:lnSpc>
                <a:spcPct val="100000"/>
              </a:lnSpc>
              <a:spcBef>
                <a:spcPts val="0"/>
              </a:spcBef>
            </a:pPr>
            <a:r>
              <a:rPr lang="en-US" dirty="0"/>
              <a:t>July 7, 2023</a:t>
            </a:r>
          </a:p>
        </p:txBody>
      </p:sp>
      <p:sp>
        <p:nvSpPr>
          <p:cNvPr id="4" name="Rectangle 3">
            <a:extLst>
              <a:ext uri="{FF2B5EF4-FFF2-40B4-BE49-F238E27FC236}">
                <a16:creationId xmlns:a16="http://schemas.microsoft.com/office/drawing/2014/main" id="{0293C12C-D186-E776-7FBA-2A5E2A076774}"/>
              </a:ext>
            </a:extLst>
          </p:cNvPr>
          <p:cNvSpPr/>
          <p:nvPr/>
        </p:nvSpPr>
        <p:spPr>
          <a:xfrm rot="18986219">
            <a:off x="10412163" y="5365146"/>
            <a:ext cx="4351817" cy="2985709"/>
          </a:xfrm>
          <a:prstGeom prst="rect">
            <a:avLst/>
          </a:prstGeom>
          <a:solidFill>
            <a:srgbClr val="2B2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5" name="Rectangle 4">
            <a:extLst>
              <a:ext uri="{FF2B5EF4-FFF2-40B4-BE49-F238E27FC236}">
                <a16:creationId xmlns:a16="http://schemas.microsoft.com/office/drawing/2014/main" id="{9F4636F7-9A2F-353A-A118-80E33D404955}"/>
              </a:ext>
            </a:extLst>
          </p:cNvPr>
          <p:cNvSpPr/>
          <p:nvPr/>
        </p:nvSpPr>
        <p:spPr>
          <a:xfrm rot="18994511">
            <a:off x="7203911" y="4652432"/>
            <a:ext cx="8103918" cy="1303013"/>
          </a:xfrm>
          <a:prstGeom prst="rect">
            <a:avLst/>
          </a:prstGeom>
          <a:solidFill>
            <a:srgbClr val="00A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25771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DE69-5F08-6744-9DD1-009F3E4AE49E}"/>
              </a:ext>
            </a:extLst>
          </p:cNvPr>
          <p:cNvSpPr>
            <a:spLocks noGrp="1"/>
          </p:cNvSpPr>
          <p:nvPr>
            <p:ph type="title"/>
          </p:nvPr>
        </p:nvSpPr>
        <p:spPr/>
        <p:txBody>
          <a:bodyPr/>
          <a:lstStyle/>
          <a:p>
            <a:r>
              <a:rPr lang="x-none" sz="4400" b="1"/>
              <a:t>Objects and Functions of the </a:t>
            </a:r>
            <a:r>
              <a:rPr lang="x-none" sz="4400"/>
              <a:t>ORC cont’d</a:t>
            </a:r>
            <a:endParaRPr lang="x-none"/>
          </a:p>
        </p:txBody>
      </p:sp>
      <p:sp>
        <p:nvSpPr>
          <p:cNvPr id="3" name="Content Placeholder 2">
            <a:extLst>
              <a:ext uri="{FF2B5EF4-FFF2-40B4-BE49-F238E27FC236}">
                <a16:creationId xmlns:a16="http://schemas.microsoft.com/office/drawing/2014/main" id="{FF504A34-4087-B543-9EAE-D9F1B0A90101}"/>
              </a:ext>
            </a:extLst>
          </p:cNvPr>
          <p:cNvSpPr>
            <a:spLocks noGrp="1"/>
          </p:cNvSpPr>
          <p:nvPr>
            <p:ph idx="1"/>
          </p:nvPr>
        </p:nvSpPr>
        <p:spPr/>
        <p:txBody>
          <a:bodyPr/>
          <a:lstStyle/>
          <a:p>
            <a:r>
              <a:rPr lang="en-GB" dirty="0"/>
              <a:t>The Insolvency Services Unit would also c</a:t>
            </a:r>
            <a:r>
              <a:rPr lang="x-none" dirty="0"/>
              <a:t>arry out research, commission studies, disseminate information and provide public education in the area of </a:t>
            </a:r>
            <a:r>
              <a:rPr lang="en-US" dirty="0"/>
              <a:t>I</a:t>
            </a:r>
            <a:r>
              <a:rPr lang="x-none" dirty="0"/>
              <a:t>nsolvency </a:t>
            </a:r>
            <a:r>
              <a:rPr lang="en-US" dirty="0"/>
              <a:t>Administration;</a:t>
            </a:r>
          </a:p>
          <a:p>
            <a:pPr marL="0" indent="0">
              <a:buNone/>
            </a:pPr>
            <a:endParaRPr lang="x-none" dirty="0"/>
          </a:p>
          <a:p>
            <a:r>
              <a:rPr lang="en-GB" dirty="0"/>
              <a:t>E</a:t>
            </a:r>
            <a:r>
              <a:rPr lang="x-none" dirty="0"/>
              <a:t>stablish and maintain communication and l</a:t>
            </a:r>
            <a:r>
              <a:rPr lang="en-US" dirty="0" err="1"/>
              <a:t>i</a:t>
            </a:r>
            <a:r>
              <a:rPr lang="x-none" dirty="0"/>
              <a:t>ais</a:t>
            </a:r>
            <a:r>
              <a:rPr lang="en-US" dirty="0"/>
              <a:t>e</a:t>
            </a:r>
            <a:r>
              <a:rPr lang="x-none" dirty="0"/>
              <a:t> with </a:t>
            </a:r>
            <a:r>
              <a:rPr lang="en-US" dirty="0"/>
              <a:t>I</a:t>
            </a:r>
            <a:r>
              <a:rPr lang="x-none" dirty="0"/>
              <a:t>nternational </a:t>
            </a:r>
            <a:r>
              <a:rPr lang="en-US" dirty="0"/>
              <a:t>Agencies, including</a:t>
            </a:r>
            <a:r>
              <a:rPr lang="x-none" dirty="0"/>
              <a:t> the International Commission on Trade Law, </a:t>
            </a:r>
            <a:r>
              <a:rPr lang="en-US" dirty="0"/>
              <a:t>in the</a:t>
            </a:r>
            <a:r>
              <a:rPr lang="x-none" dirty="0"/>
              <a:t> area of international </a:t>
            </a:r>
            <a:r>
              <a:rPr lang="en-US" dirty="0"/>
              <a:t>I</a:t>
            </a:r>
            <a:r>
              <a:rPr lang="x-none" dirty="0"/>
              <a:t>nsolvency </a:t>
            </a:r>
            <a:r>
              <a:rPr lang="en-US" dirty="0"/>
              <a:t>A</a:t>
            </a:r>
            <a:r>
              <a:rPr lang="x-none" dirty="0"/>
              <a:t>dmin</a:t>
            </a:r>
            <a:r>
              <a:rPr lang="en-US" dirty="0" err="1"/>
              <a:t>istration</a:t>
            </a:r>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476288" y="3081029"/>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87302" y="215544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61267" y="3168090"/>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65117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6712"/>
            <a:ext cx="7820378" cy="1209258"/>
          </a:xfrm>
        </p:spPr>
        <p:txBody>
          <a:bodyPr>
            <a:normAutofit/>
          </a:bodyPr>
          <a:lstStyle/>
          <a:p>
            <a:r>
              <a:rPr lang="en-GB" sz="3600" b="1" dirty="0"/>
              <a:t>KEY HIGHLIGHTS OF ACT 992</a:t>
            </a:r>
            <a:br>
              <a:rPr lang="en-GB" sz="3600" b="1" dirty="0"/>
            </a:br>
            <a:r>
              <a:rPr lang="en-GB" sz="2800" b="1" dirty="0"/>
              <a:t>CONSTITUTION</a:t>
            </a:r>
            <a:r>
              <a:rPr lang="en-GB" sz="2800" dirty="0"/>
              <a:t> </a:t>
            </a:r>
            <a:r>
              <a:rPr lang="en-GB" sz="2800" b="1" dirty="0"/>
              <a:t>Sec. 23</a:t>
            </a:r>
          </a:p>
        </p:txBody>
      </p:sp>
      <p:sp>
        <p:nvSpPr>
          <p:cNvPr id="3" name="Content Placeholder 2"/>
          <p:cNvSpPr>
            <a:spLocks noGrp="1"/>
          </p:cNvSpPr>
          <p:nvPr>
            <p:ph idx="1"/>
          </p:nvPr>
        </p:nvSpPr>
        <p:spPr>
          <a:xfrm>
            <a:off x="838200" y="1585913"/>
            <a:ext cx="10515600" cy="4591049"/>
          </a:xfrm>
        </p:spPr>
        <p:txBody>
          <a:bodyPr/>
          <a:lstStyle/>
          <a:p>
            <a:r>
              <a:rPr lang="en-GB" dirty="0"/>
              <a:t>Term ”Regulations” replaced by “Constitution”</a:t>
            </a:r>
          </a:p>
          <a:p>
            <a:r>
              <a:rPr lang="en-GB" dirty="0"/>
              <a:t>Companies are given the option to file a Registered Constitution.</a:t>
            </a:r>
          </a:p>
          <a:p>
            <a:pPr marL="0" indent="0">
              <a:buNone/>
            </a:pPr>
            <a:endParaRPr lang="en-GB" dirty="0"/>
          </a:p>
          <a:p>
            <a:r>
              <a:rPr lang="en-GB" dirty="0"/>
              <a:t>This Constitution should be signed by one or more subscribers or the Company Secretary and may either be delivered to the Registrar before incorporation or filed after incorporation.</a:t>
            </a:r>
          </a:p>
          <a:p>
            <a:endParaRPr lang="en-GB" dirty="0"/>
          </a:p>
          <a:p>
            <a:r>
              <a:rPr lang="en-GB" dirty="0"/>
              <a:t>Should a company fail to file a Constitution with the Registrar of Companies, the standard Constitution contained in the Schedules to the Act would be applied to that company.</a:t>
            </a:r>
          </a:p>
          <a:p>
            <a:endParaRPr lang="en-GB" dirty="0"/>
          </a:p>
          <a:p>
            <a:pPr marL="0" indent="0">
              <a:buNone/>
            </a:pPr>
            <a:endParaRPr lang="en-GB" dirty="0"/>
          </a:p>
        </p:txBody>
      </p:sp>
    </p:spTree>
    <p:extLst>
      <p:ext uri="{BB962C8B-B14F-4D97-AF65-F5344CB8AC3E}">
        <p14:creationId xmlns:p14="http://schemas.microsoft.com/office/powerpoint/2010/main" val="1665804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17"/>
            <a:ext cx="7684911" cy="873456"/>
          </a:xfrm>
        </p:spPr>
        <p:txBody>
          <a:bodyPr>
            <a:normAutofit fontScale="90000"/>
          </a:bodyPr>
          <a:lstStyle/>
          <a:p>
            <a:r>
              <a:rPr lang="en-GB" sz="3200" b="1" dirty="0"/>
              <a:t>KEY HIGHLIGHTS OF ACT 992</a:t>
            </a:r>
            <a:br>
              <a:rPr lang="en-GB" sz="3200" b="1" dirty="0"/>
            </a:br>
            <a:r>
              <a:rPr lang="en-GB" sz="3200" b="1" dirty="0"/>
              <a:t>SUFFIXES sec. 21</a:t>
            </a:r>
          </a:p>
        </p:txBody>
      </p:sp>
      <p:sp>
        <p:nvSpPr>
          <p:cNvPr id="3" name="Content Placeholder 2"/>
          <p:cNvSpPr>
            <a:spLocks noGrp="1"/>
          </p:cNvSpPr>
          <p:nvPr>
            <p:ph idx="1"/>
          </p:nvPr>
        </p:nvSpPr>
        <p:spPr>
          <a:xfrm>
            <a:off x="838200" y="1219200"/>
            <a:ext cx="10515600" cy="5004097"/>
          </a:xfrm>
        </p:spPr>
        <p:txBody>
          <a:bodyPr>
            <a:normAutofit/>
          </a:bodyPr>
          <a:lstStyle/>
          <a:p>
            <a:pPr marL="0" indent="0">
              <a:buNone/>
            </a:pPr>
            <a:endParaRPr lang="en-GB" dirty="0"/>
          </a:p>
          <a:p>
            <a:endParaRPr lang="en-GB" dirty="0"/>
          </a:p>
          <a:p>
            <a:endParaRPr lang="en-GB" dirty="0"/>
          </a:p>
        </p:txBody>
      </p:sp>
      <p:graphicFrame>
        <p:nvGraphicFramePr>
          <p:cNvPr id="4" name="Table 3"/>
          <p:cNvGraphicFramePr>
            <a:graphicFrameLocks noGrp="1"/>
          </p:cNvGraphicFramePr>
          <p:nvPr/>
        </p:nvGraphicFramePr>
        <p:xfrm>
          <a:off x="971550" y="1603023"/>
          <a:ext cx="10382252" cy="4620279"/>
        </p:xfrm>
        <a:graphic>
          <a:graphicData uri="http://schemas.openxmlformats.org/drawingml/2006/table">
            <a:tbl>
              <a:tblPr firstRow="1" bandRow="1">
                <a:tableStyleId>{5C22544A-7EE6-4342-B048-85BDC9FD1C3A}</a:tableStyleId>
              </a:tblPr>
              <a:tblGrid>
                <a:gridCol w="2595563">
                  <a:extLst>
                    <a:ext uri="{9D8B030D-6E8A-4147-A177-3AD203B41FA5}">
                      <a16:colId xmlns:a16="http://schemas.microsoft.com/office/drawing/2014/main" val="2524986311"/>
                    </a:ext>
                  </a:extLst>
                </a:gridCol>
                <a:gridCol w="2595563">
                  <a:extLst>
                    <a:ext uri="{9D8B030D-6E8A-4147-A177-3AD203B41FA5}">
                      <a16:colId xmlns:a16="http://schemas.microsoft.com/office/drawing/2014/main" val="73759774"/>
                    </a:ext>
                  </a:extLst>
                </a:gridCol>
                <a:gridCol w="2595563">
                  <a:extLst>
                    <a:ext uri="{9D8B030D-6E8A-4147-A177-3AD203B41FA5}">
                      <a16:colId xmlns:a16="http://schemas.microsoft.com/office/drawing/2014/main" val="1177027468"/>
                    </a:ext>
                  </a:extLst>
                </a:gridCol>
                <a:gridCol w="2595563">
                  <a:extLst>
                    <a:ext uri="{9D8B030D-6E8A-4147-A177-3AD203B41FA5}">
                      <a16:colId xmlns:a16="http://schemas.microsoft.com/office/drawing/2014/main" val="2738212233"/>
                    </a:ext>
                  </a:extLst>
                </a:gridCol>
              </a:tblGrid>
              <a:tr h="1490412">
                <a:tc>
                  <a:txBody>
                    <a:bodyPr/>
                    <a:lstStyle/>
                    <a:p>
                      <a:r>
                        <a:rPr lang="en-GB" dirty="0"/>
                        <a:t>TYPES OF COMPANY</a:t>
                      </a:r>
                    </a:p>
                  </a:txBody>
                  <a:tcPr/>
                </a:tc>
                <a:tc>
                  <a:txBody>
                    <a:bodyPr/>
                    <a:lstStyle/>
                    <a:p>
                      <a:r>
                        <a:rPr lang="en-GB" dirty="0"/>
                        <a:t>SUFFIXES</a:t>
                      </a:r>
                    </a:p>
                  </a:txBody>
                  <a:tcPr/>
                </a:tc>
                <a:tc>
                  <a:txBody>
                    <a:bodyPr/>
                    <a:lstStyle/>
                    <a:p>
                      <a:r>
                        <a:rPr lang="en-GB" dirty="0"/>
                        <a:t>NAME OF FORM</a:t>
                      </a:r>
                    </a:p>
                  </a:txBody>
                  <a:tcPr/>
                </a:tc>
                <a:tc>
                  <a:txBody>
                    <a:bodyPr/>
                    <a:lstStyle/>
                    <a:p>
                      <a:r>
                        <a:rPr lang="en-GB" dirty="0"/>
                        <a:t>TYPES OF STANDARD CONSTITUTION</a:t>
                      </a:r>
                    </a:p>
                  </a:txBody>
                  <a:tcPr/>
                </a:tc>
                <a:extLst>
                  <a:ext uri="{0D108BD9-81ED-4DB2-BD59-A6C34878D82A}">
                    <a16:rowId xmlns:a16="http://schemas.microsoft.com/office/drawing/2014/main" val="3406807562"/>
                  </a:ext>
                </a:extLst>
              </a:tr>
              <a:tr h="1043289">
                <a:tc>
                  <a:txBody>
                    <a:bodyPr/>
                    <a:lstStyle/>
                    <a:p>
                      <a:r>
                        <a:rPr lang="en-GB" dirty="0"/>
                        <a:t>Private Limited Company</a:t>
                      </a:r>
                    </a:p>
                  </a:txBody>
                  <a:tcPr/>
                </a:tc>
                <a:tc>
                  <a:txBody>
                    <a:bodyPr/>
                    <a:lstStyle/>
                    <a:p>
                      <a:r>
                        <a:rPr lang="en-GB" dirty="0"/>
                        <a:t>LTD or Limited Company </a:t>
                      </a:r>
                    </a:p>
                  </a:txBody>
                  <a:tcPr/>
                </a:tc>
                <a:tc>
                  <a:txBody>
                    <a:bodyPr/>
                    <a:lstStyle/>
                    <a:p>
                      <a:r>
                        <a:rPr lang="en-GB" dirty="0"/>
                        <a:t>Form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Second Schedule</a:t>
                      </a:r>
                    </a:p>
                    <a:p>
                      <a:r>
                        <a:rPr lang="en-GB" dirty="0"/>
                        <a:t> </a:t>
                      </a:r>
                    </a:p>
                  </a:txBody>
                  <a:tcPr/>
                </a:tc>
                <a:extLst>
                  <a:ext uri="{0D108BD9-81ED-4DB2-BD59-A6C34878D82A}">
                    <a16:rowId xmlns:a16="http://schemas.microsoft.com/office/drawing/2014/main" val="1450559054"/>
                  </a:ext>
                </a:extLst>
              </a:tr>
              <a:tr h="1043289">
                <a:tc>
                  <a:txBody>
                    <a:bodyPr/>
                    <a:lstStyle/>
                    <a:p>
                      <a:r>
                        <a:rPr lang="en-GB" dirty="0"/>
                        <a:t>Private Unlimited Company</a:t>
                      </a:r>
                    </a:p>
                  </a:txBody>
                  <a:tcPr/>
                </a:tc>
                <a:tc>
                  <a:txBody>
                    <a:bodyPr/>
                    <a:lstStyle/>
                    <a:p>
                      <a:r>
                        <a:rPr lang="en-GB" dirty="0"/>
                        <a:t>PRUC or Private Unlimited Company</a:t>
                      </a:r>
                    </a:p>
                  </a:txBody>
                  <a:tcPr/>
                </a:tc>
                <a:tc>
                  <a:txBody>
                    <a:bodyPr/>
                    <a:lstStyle/>
                    <a:p>
                      <a:r>
                        <a:rPr lang="en-GB" dirty="0"/>
                        <a:t>Form 3A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Second Schedule</a:t>
                      </a:r>
                    </a:p>
                    <a:p>
                      <a:endParaRPr lang="en-GB" dirty="0"/>
                    </a:p>
                  </a:txBody>
                  <a:tcPr/>
                </a:tc>
                <a:extLst>
                  <a:ext uri="{0D108BD9-81ED-4DB2-BD59-A6C34878D82A}">
                    <a16:rowId xmlns:a16="http://schemas.microsoft.com/office/drawing/2014/main" val="2321638171"/>
                  </a:ext>
                </a:extLst>
              </a:tr>
              <a:tr h="1043289">
                <a:tc>
                  <a:txBody>
                    <a:bodyPr/>
                    <a:lstStyle/>
                    <a:p>
                      <a:r>
                        <a:rPr lang="en-GB" dirty="0"/>
                        <a:t>Private Limited by Guarantee</a:t>
                      </a:r>
                    </a:p>
                  </a:txBody>
                  <a:tcPr/>
                </a:tc>
                <a:tc>
                  <a:txBody>
                    <a:bodyPr/>
                    <a:lstStyle/>
                    <a:p>
                      <a:r>
                        <a:rPr lang="en-GB" dirty="0"/>
                        <a:t>LBG or Limited by Guarantee </a:t>
                      </a:r>
                    </a:p>
                  </a:txBody>
                  <a:tcPr/>
                </a:tc>
                <a:tc>
                  <a:txBody>
                    <a:bodyPr/>
                    <a:lstStyle/>
                    <a:p>
                      <a:r>
                        <a:rPr lang="en-GB" dirty="0"/>
                        <a:t>Form 3B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Fourth Schedule</a:t>
                      </a:r>
                    </a:p>
                    <a:p>
                      <a:endParaRPr lang="en-GB" dirty="0"/>
                    </a:p>
                  </a:txBody>
                  <a:tcPr/>
                </a:tc>
                <a:extLst>
                  <a:ext uri="{0D108BD9-81ED-4DB2-BD59-A6C34878D82A}">
                    <a16:rowId xmlns:a16="http://schemas.microsoft.com/office/drawing/2014/main" val="2867419069"/>
                  </a:ext>
                </a:extLst>
              </a:tr>
            </a:tbl>
          </a:graphicData>
        </a:graphic>
      </p:graphicFrame>
    </p:spTree>
    <p:extLst>
      <p:ext uri="{BB962C8B-B14F-4D97-AF65-F5344CB8AC3E}">
        <p14:creationId xmlns:p14="http://schemas.microsoft.com/office/powerpoint/2010/main" val="109480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222" y="428977"/>
            <a:ext cx="8159045" cy="478437"/>
          </a:xfrm>
        </p:spPr>
        <p:txBody>
          <a:bodyPr>
            <a:normAutofit fontScale="90000"/>
          </a:bodyPr>
          <a:lstStyle/>
          <a:p>
            <a:r>
              <a:rPr lang="en-GB" b="1" dirty="0"/>
              <a:t>Suffixes - cont’d</a:t>
            </a:r>
          </a:p>
        </p:txBody>
      </p:sp>
      <p:graphicFrame>
        <p:nvGraphicFramePr>
          <p:cNvPr id="4" name="Content Placeholder 3"/>
          <p:cNvGraphicFramePr>
            <a:graphicFrameLocks noGrp="1"/>
          </p:cNvGraphicFramePr>
          <p:nvPr>
            <p:ph idx="1"/>
          </p:nvPr>
        </p:nvGraphicFramePr>
        <p:xfrm>
          <a:off x="838200" y="1343378"/>
          <a:ext cx="10515600" cy="4233333"/>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478077914"/>
                    </a:ext>
                  </a:extLst>
                </a:gridCol>
                <a:gridCol w="2628900">
                  <a:extLst>
                    <a:ext uri="{9D8B030D-6E8A-4147-A177-3AD203B41FA5}">
                      <a16:colId xmlns:a16="http://schemas.microsoft.com/office/drawing/2014/main" val="768662613"/>
                    </a:ext>
                  </a:extLst>
                </a:gridCol>
                <a:gridCol w="2628900">
                  <a:extLst>
                    <a:ext uri="{9D8B030D-6E8A-4147-A177-3AD203B41FA5}">
                      <a16:colId xmlns:a16="http://schemas.microsoft.com/office/drawing/2014/main" val="1314422242"/>
                    </a:ext>
                  </a:extLst>
                </a:gridCol>
                <a:gridCol w="2628900">
                  <a:extLst>
                    <a:ext uri="{9D8B030D-6E8A-4147-A177-3AD203B41FA5}">
                      <a16:colId xmlns:a16="http://schemas.microsoft.com/office/drawing/2014/main" val="2308801983"/>
                    </a:ext>
                  </a:extLst>
                </a:gridCol>
              </a:tblGrid>
              <a:tr h="800901">
                <a:tc>
                  <a:txBody>
                    <a:bodyPr/>
                    <a:lstStyle/>
                    <a:p>
                      <a:r>
                        <a:rPr lang="en-GB" dirty="0"/>
                        <a:t>TYPES OF COMPANY</a:t>
                      </a:r>
                    </a:p>
                  </a:txBody>
                  <a:tcPr/>
                </a:tc>
                <a:tc>
                  <a:txBody>
                    <a:bodyPr/>
                    <a:lstStyle/>
                    <a:p>
                      <a:r>
                        <a:rPr lang="en-GB" dirty="0"/>
                        <a:t>SUFFIXES</a:t>
                      </a:r>
                    </a:p>
                  </a:txBody>
                  <a:tcPr/>
                </a:tc>
                <a:tc>
                  <a:txBody>
                    <a:bodyPr/>
                    <a:lstStyle/>
                    <a:p>
                      <a:r>
                        <a:rPr lang="en-GB" dirty="0"/>
                        <a:t>NAME OF FORM</a:t>
                      </a:r>
                    </a:p>
                  </a:txBody>
                  <a:tcPr/>
                </a:tc>
                <a:tc>
                  <a:txBody>
                    <a:bodyPr/>
                    <a:lstStyle/>
                    <a:p>
                      <a:r>
                        <a:rPr lang="en-GB" dirty="0"/>
                        <a:t>TYPES OF STANDARD CONSTITUTION</a:t>
                      </a:r>
                    </a:p>
                  </a:txBody>
                  <a:tcPr/>
                </a:tc>
                <a:extLst>
                  <a:ext uri="{0D108BD9-81ED-4DB2-BD59-A6C34878D82A}">
                    <a16:rowId xmlns:a16="http://schemas.microsoft.com/office/drawing/2014/main" val="3648919782"/>
                  </a:ext>
                </a:extLst>
              </a:tr>
              <a:tr h="1144144">
                <a:tc>
                  <a:txBody>
                    <a:bodyPr/>
                    <a:lstStyle/>
                    <a:p>
                      <a:r>
                        <a:rPr lang="en-GB" dirty="0">
                          <a:solidFill>
                            <a:schemeClr val="tx1"/>
                          </a:solidFill>
                        </a:rPr>
                        <a:t>Public Limited Company</a:t>
                      </a:r>
                    </a:p>
                    <a:p>
                      <a:endParaRPr lang="en-GB" dirty="0">
                        <a:solidFill>
                          <a:schemeClr val="tx1"/>
                        </a:solidFill>
                      </a:endParaRPr>
                    </a:p>
                    <a:p>
                      <a:endParaRPr lang="en-GB" dirty="0">
                        <a:solidFill>
                          <a:schemeClr val="tx1"/>
                        </a:solidFill>
                      </a:endParaRPr>
                    </a:p>
                  </a:txBody>
                  <a:tcPr/>
                </a:tc>
                <a:tc>
                  <a:txBody>
                    <a:bodyPr/>
                    <a:lstStyle/>
                    <a:p>
                      <a:r>
                        <a:rPr lang="en-GB" dirty="0">
                          <a:solidFill>
                            <a:schemeClr val="tx1"/>
                          </a:solidFill>
                        </a:rPr>
                        <a:t>PLC or Public Limited Company </a:t>
                      </a:r>
                    </a:p>
                  </a:txBody>
                  <a:tcPr/>
                </a:tc>
                <a:tc>
                  <a:txBody>
                    <a:bodyPr/>
                    <a:lstStyle/>
                    <a:p>
                      <a:r>
                        <a:rPr lang="en-GB" dirty="0">
                          <a:solidFill>
                            <a:schemeClr val="tx1"/>
                          </a:solidFill>
                        </a:rPr>
                        <a:t>Form 3C </a:t>
                      </a:r>
                    </a:p>
                  </a:txBody>
                  <a:tcPr/>
                </a:tc>
                <a:tc>
                  <a:txBody>
                    <a:bodyPr/>
                    <a:lstStyle/>
                    <a:p>
                      <a:r>
                        <a:rPr lang="en-GB" dirty="0">
                          <a:solidFill>
                            <a:schemeClr val="tx1"/>
                          </a:solidFill>
                        </a:rPr>
                        <a:t>Third Schedule</a:t>
                      </a:r>
                    </a:p>
                  </a:txBody>
                  <a:tcPr/>
                </a:tc>
                <a:extLst>
                  <a:ext uri="{0D108BD9-81ED-4DB2-BD59-A6C34878D82A}">
                    <a16:rowId xmlns:a16="http://schemas.microsoft.com/office/drawing/2014/main" val="1518584103"/>
                  </a:ext>
                </a:extLst>
              </a:tr>
              <a:tr h="1144144">
                <a:tc>
                  <a:txBody>
                    <a:bodyPr/>
                    <a:lstStyle/>
                    <a:p>
                      <a:r>
                        <a:rPr lang="en-GB" dirty="0"/>
                        <a:t>Public Unlimited Company</a:t>
                      </a:r>
                    </a:p>
                    <a:p>
                      <a:endParaRPr lang="en-GB" dirty="0"/>
                    </a:p>
                  </a:txBody>
                  <a:tcPr/>
                </a:tc>
                <a:tc>
                  <a:txBody>
                    <a:bodyPr/>
                    <a:lstStyle/>
                    <a:p>
                      <a:r>
                        <a:rPr lang="en-GB" dirty="0"/>
                        <a:t>PUC or Public Unlimited Company</a:t>
                      </a:r>
                    </a:p>
                  </a:txBody>
                  <a:tcPr/>
                </a:tc>
                <a:tc>
                  <a:txBody>
                    <a:bodyPr/>
                    <a:lstStyle/>
                    <a:p>
                      <a:r>
                        <a:rPr lang="en-GB" dirty="0"/>
                        <a:t>Form 3D </a:t>
                      </a:r>
                    </a:p>
                  </a:txBody>
                  <a:tcPr/>
                </a:tc>
                <a:tc>
                  <a:txBody>
                    <a:bodyPr/>
                    <a:lstStyle/>
                    <a:p>
                      <a:r>
                        <a:rPr lang="en-GB" dirty="0"/>
                        <a:t>Third Schedule</a:t>
                      </a:r>
                    </a:p>
                  </a:txBody>
                  <a:tcPr/>
                </a:tc>
                <a:extLst>
                  <a:ext uri="{0D108BD9-81ED-4DB2-BD59-A6C34878D82A}">
                    <a16:rowId xmlns:a16="http://schemas.microsoft.com/office/drawing/2014/main" val="3652505083"/>
                  </a:ext>
                </a:extLst>
              </a:tr>
              <a:tr h="1144144">
                <a:tc>
                  <a:txBody>
                    <a:bodyPr/>
                    <a:lstStyle/>
                    <a:p>
                      <a:r>
                        <a:rPr lang="en-GB" dirty="0"/>
                        <a:t>Public Limited by Guarantee</a:t>
                      </a:r>
                    </a:p>
                    <a:p>
                      <a:endParaRPr lang="en-GB" dirty="0"/>
                    </a:p>
                  </a:txBody>
                  <a:tcPr/>
                </a:tc>
                <a:tc>
                  <a:txBody>
                    <a:bodyPr/>
                    <a:lstStyle/>
                    <a:p>
                      <a:r>
                        <a:rPr lang="en-GB" dirty="0"/>
                        <a:t>PLBG or Public Limited by Guarantee</a:t>
                      </a:r>
                    </a:p>
                  </a:txBody>
                  <a:tcPr/>
                </a:tc>
                <a:tc>
                  <a:txBody>
                    <a:bodyPr/>
                    <a:lstStyle/>
                    <a:p>
                      <a:r>
                        <a:rPr lang="en-GB" dirty="0"/>
                        <a:t>Form 3E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Fourth Schedule</a:t>
                      </a:r>
                    </a:p>
                    <a:p>
                      <a:endParaRPr lang="en-GB" dirty="0"/>
                    </a:p>
                  </a:txBody>
                  <a:tcPr/>
                </a:tc>
                <a:extLst>
                  <a:ext uri="{0D108BD9-81ED-4DB2-BD59-A6C34878D82A}">
                    <a16:rowId xmlns:a16="http://schemas.microsoft.com/office/drawing/2014/main" val="2041672925"/>
                  </a:ext>
                </a:extLst>
              </a:tr>
            </a:tbl>
          </a:graphicData>
        </a:graphic>
      </p:graphicFrame>
    </p:spTree>
    <p:extLst>
      <p:ext uri="{BB962C8B-B14F-4D97-AF65-F5344CB8AC3E}">
        <p14:creationId xmlns:p14="http://schemas.microsoft.com/office/powerpoint/2010/main" val="80590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6711"/>
            <a:ext cx="7786511" cy="372533"/>
          </a:xfrm>
        </p:spPr>
        <p:txBody>
          <a:bodyPr>
            <a:normAutofit fontScale="90000"/>
          </a:bodyPr>
          <a:lstStyle/>
          <a:p>
            <a:pPr algn="ctr"/>
            <a:r>
              <a:rPr lang="en-GB" sz="3600" b="1" dirty="0"/>
              <a:t>ULTRA VIRES RULE</a:t>
            </a:r>
          </a:p>
        </p:txBody>
      </p:sp>
      <p:sp>
        <p:nvSpPr>
          <p:cNvPr id="3" name="Content Placeholder 2"/>
          <p:cNvSpPr>
            <a:spLocks noGrp="1"/>
          </p:cNvSpPr>
          <p:nvPr>
            <p:ph idx="1"/>
          </p:nvPr>
        </p:nvSpPr>
        <p:spPr>
          <a:xfrm>
            <a:off x="838200" y="1196623"/>
            <a:ext cx="10515600" cy="5164666"/>
          </a:xfrm>
        </p:spPr>
        <p:txBody>
          <a:bodyPr>
            <a:normAutofit fontScale="92500" lnSpcReduction="10000"/>
          </a:bodyPr>
          <a:lstStyle/>
          <a:p>
            <a:r>
              <a:rPr lang="en-GB" dirty="0"/>
              <a:t>The Ultra vires rule has been relaxed. The Companies Act does not require Companies to file an object clause with the Registrar of Companies limiting its objects  </a:t>
            </a:r>
          </a:p>
          <a:p>
            <a:endParaRPr lang="en-GB" dirty="0"/>
          </a:p>
          <a:p>
            <a:r>
              <a:rPr lang="en-GB" dirty="0"/>
              <a:t>A Company shall have the full capacity to carry out any business or activity unless specifically restricted by its Constitution </a:t>
            </a:r>
          </a:p>
          <a:p>
            <a:endParaRPr lang="en-GB" b="1" dirty="0"/>
          </a:p>
          <a:p>
            <a:r>
              <a:rPr lang="en-GB" dirty="0"/>
              <a:t>Without an objects clause , the company has the capacity of a natural person</a:t>
            </a:r>
          </a:p>
          <a:p>
            <a:pPr marL="0" indent="0">
              <a:buNone/>
            </a:pPr>
            <a:endParaRPr lang="en-GB" dirty="0"/>
          </a:p>
          <a:p>
            <a:r>
              <a:rPr lang="en-GB" dirty="0"/>
              <a:t>However, the rules governing approval of the names by the Registrar of Companies would still apply with regard to the name of a business and how it can restrict a company to only specific objects to operate in</a:t>
            </a:r>
          </a:p>
          <a:p>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93659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6713"/>
            <a:ext cx="7786511" cy="474132"/>
          </a:xfrm>
        </p:spPr>
        <p:txBody>
          <a:bodyPr>
            <a:noAutofit/>
          </a:bodyPr>
          <a:lstStyle/>
          <a:p>
            <a:pPr algn="ctr"/>
            <a:r>
              <a:rPr lang="en-US" sz="3200" b="1" dirty="0"/>
              <a:t>EXCEPTIONS TO THE ULTRA VIRES RULE</a:t>
            </a:r>
          </a:p>
        </p:txBody>
      </p:sp>
      <p:sp>
        <p:nvSpPr>
          <p:cNvPr id="3" name="Content Placeholder 2"/>
          <p:cNvSpPr>
            <a:spLocks noGrp="1"/>
          </p:cNvSpPr>
          <p:nvPr>
            <p:ph idx="1"/>
          </p:nvPr>
        </p:nvSpPr>
        <p:spPr>
          <a:xfrm>
            <a:off x="838200" y="1076446"/>
            <a:ext cx="10515600" cy="5100517"/>
          </a:xfrm>
        </p:spPr>
        <p:txBody>
          <a:bodyPr/>
          <a:lstStyle/>
          <a:p>
            <a:endParaRPr lang="en-GB" dirty="0"/>
          </a:p>
          <a:p>
            <a:r>
              <a:rPr lang="en-GB" dirty="0"/>
              <a:t>A Company shall have the full capacity to carry out any business or activity unless specifically restricted by its Constitution. </a:t>
            </a:r>
          </a:p>
          <a:p>
            <a:r>
              <a:rPr lang="en-GB" dirty="0"/>
              <a:t>Companies set up for  special purposes or operating in regulated industries such as Banks, Security Companies </a:t>
            </a:r>
            <a:r>
              <a:rPr lang="en-GB" dirty="0" err="1"/>
              <a:t>etc</a:t>
            </a:r>
            <a:r>
              <a:rPr lang="en-GB" dirty="0"/>
              <a:t>, would be required to state the nature of the proposed business/</a:t>
            </a:r>
            <a:r>
              <a:rPr lang="en-GB" dirty="0" err="1"/>
              <a:t>es</a:t>
            </a:r>
            <a:r>
              <a:rPr lang="en-GB" dirty="0"/>
              <a:t> in a Constitution to be submitted by them at incorporation.</a:t>
            </a:r>
          </a:p>
          <a:p>
            <a:endParaRPr lang="en-GB" dirty="0"/>
          </a:p>
          <a:p>
            <a:r>
              <a:rPr lang="en-US" dirty="0"/>
              <a:t>Companies with foreign participation would still have to comply with the GIPC rules on minimum equity requirements</a:t>
            </a:r>
          </a:p>
          <a:p>
            <a:endParaRPr lang="en-GB" dirty="0"/>
          </a:p>
          <a:p>
            <a:endParaRPr lang="en-US" dirty="0"/>
          </a:p>
        </p:txBody>
      </p:sp>
    </p:spTree>
    <p:extLst>
      <p:ext uri="{BB962C8B-B14F-4D97-AF65-F5344CB8AC3E}">
        <p14:creationId xmlns:p14="http://schemas.microsoft.com/office/powerpoint/2010/main" val="112352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8001"/>
            <a:ext cx="7831667" cy="428977"/>
          </a:xfrm>
        </p:spPr>
        <p:txBody>
          <a:bodyPr>
            <a:normAutofit fontScale="90000"/>
          </a:bodyPr>
          <a:lstStyle/>
          <a:p>
            <a:r>
              <a:rPr lang="en-US" sz="3200" b="1" dirty="0"/>
              <a:t>EXCEPTIONS ULTRA VIRES - Cont’d</a:t>
            </a:r>
          </a:p>
        </p:txBody>
      </p:sp>
      <p:sp>
        <p:nvSpPr>
          <p:cNvPr id="3" name="Content Placeholder 2"/>
          <p:cNvSpPr>
            <a:spLocks noGrp="1"/>
          </p:cNvSpPr>
          <p:nvPr>
            <p:ph idx="1"/>
          </p:nvPr>
        </p:nvSpPr>
        <p:spPr>
          <a:xfrm>
            <a:off x="838200" y="936978"/>
            <a:ext cx="10515600" cy="5413021"/>
          </a:xfrm>
        </p:spPr>
        <p:txBody>
          <a:bodyPr>
            <a:normAutofit lnSpcReduction="10000"/>
          </a:bodyPr>
          <a:lstStyle/>
          <a:p>
            <a:endParaRPr lang="en-GB" dirty="0"/>
          </a:p>
          <a:p>
            <a:r>
              <a:rPr lang="en-GB" dirty="0"/>
              <a:t>Despite the relaxation of the Ultra vires doctrine, The Registrar of Companies shall NOT register a Name which in the opinion of the Registrar is misleading or undesirable</a:t>
            </a:r>
          </a:p>
          <a:p>
            <a:r>
              <a:rPr lang="en-GB" dirty="0"/>
              <a:t>A Company shall not be registered with a name of a Company that has been dissolved within the preceding five years of the intended registration</a:t>
            </a:r>
          </a:p>
          <a:p>
            <a:r>
              <a:rPr lang="en-GB" dirty="0"/>
              <a:t>Where through inadvertence a name is registered that is misleading or undesirable, the Registrar within 6 months can direct a name change and this should be complied with within 6 weeks of the direction</a:t>
            </a:r>
          </a:p>
          <a:p>
            <a:r>
              <a:rPr lang="en-GB" dirty="0"/>
              <a:t>Where a company defaults in complying under the Act, the Registrar shall now have the powers to change the name in the Register pending the submission of the new name by the company</a:t>
            </a:r>
          </a:p>
          <a:p>
            <a:endParaRPr lang="en-US" dirty="0"/>
          </a:p>
        </p:txBody>
      </p:sp>
    </p:spTree>
    <p:extLst>
      <p:ext uri="{BB962C8B-B14F-4D97-AF65-F5344CB8AC3E}">
        <p14:creationId xmlns:p14="http://schemas.microsoft.com/office/powerpoint/2010/main" val="179772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61BA-36E6-4BA3-958B-76D6899078A2}"/>
              </a:ext>
            </a:extLst>
          </p:cNvPr>
          <p:cNvSpPr>
            <a:spLocks noGrp="1"/>
          </p:cNvSpPr>
          <p:nvPr>
            <p:ph type="title"/>
          </p:nvPr>
        </p:nvSpPr>
        <p:spPr/>
        <p:txBody>
          <a:bodyPr>
            <a:normAutofit/>
          </a:bodyPr>
          <a:lstStyle/>
          <a:p>
            <a:r>
              <a:rPr lang="en-GB" sz="3600" dirty="0"/>
              <a:t>Accounting terms and Auditors</a:t>
            </a:r>
            <a:endParaRPr lang="en-US" sz="3600" dirty="0"/>
          </a:p>
        </p:txBody>
      </p:sp>
      <p:sp>
        <p:nvSpPr>
          <p:cNvPr id="3" name="Content Placeholder 2">
            <a:extLst>
              <a:ext uri="{FF2B5EF4-FFF2-40B4-BE49-F238E27FC236}">
                <a16:creationId xmlns:a16="http://schemas.microsoft.com/office/drawing/2014/main" id="{1586014F-0B81-4DA9-8D2D-B9E3C222B60F}"/>
              </a:ext>
            </a:extLst>
          </p:cNvPr>
          <p:cNvSpPr>
            <a:spLocks noGrp="1"/>
          </p:cNvSpPr>
          <p:nvPr>
            <p:ph idx="1"/>
          </p:nvPr>
        </p:nvSpPr>
        <p:spPr/>
        <p:txBody>
          <a:bodyPr/>
          <a:lstStyle/>
          <a:p>
            <a:r>
              <a:rPr lang="en-GB" dirty="0"/>
              <a:t>Accounting terms modified to conform to IFRS Standards as adopted by the Institute of Chartered Accountants Ghana (ICAG)</a:t>
            </a:r>
          </a:p>
          <a:p>
            <a:r>
              <a:rPr lang="en-GB" dirty="0" err="1"/>
              <a:t>Eg.</a:t>
            </a:r>
            <a:r>
              <a:rPr lang="en-GB" dirty="0"/>
              <a:t> </a:t>
            </a:r>
            <a:r>
              <a:rPr lang="en-US" dirty="0"/>
              <a:t>Financial Statements, not Accounts /Income statement, not Profit and Loss Account/Equity shares instead ordinary shares</a:t>
            </a:r>
          </a:p>
          <a:p>
            <a:r>
              <a:rPr lang="en-US" dirty="0"/>
              <a:t>Auditor rotation/cooling off period ( 6 years for each Auditor and a cooling period of 6 years (s.139(11))*</a:t>
            </a:r>
            <a:endParaRPr lang="en-GB" dirty="0"/>
          </a:p>
          <a:p>
            <a:endParaRPr lang="en-US" dirty="0"/>
          </a:p>
        </p:txBody>
      </p:sp>
      <p:sp>
        <p:nvSpPr>
          <p:cNvPr id="4" name="Footer Placeholder 3">
            <a:extLst>
              <a:ext uri="{FF2B5EF4-FFF2-40B4-BE49-F238E27FC236}">
                <a16:creationId xmlns:a16="http://schemas.microsoft.com/office/drawing/2014/main" id="{8029AF95-D3C1-43E9-ACF6-C6289CB61F91}"/>
              </a:ext>
            </a:extLst>
          </p:cNvPr>
          <p:cNvSpPr>
            <a:spLocks noGrp="1"/>
          </p:cNvSpPr>
          <p:nvPr>
            <p:ph type="ftr" sz="quarter" idx="11"/>
          </p:nvPr>
        </p:nvSpPr>
        <p:spPr/>
        <p:txBody>
          <a:bodyPr/>
          <a:lstStyle/>
          <a:p>
            <a:r>
              <a:rPr lang="en-US"/>
              <a:t>Office of Registrar of Companies</a:t>
            </a:r>
            <a:endParaRPr lang="en-US" dirty="0"/>
          </a:p>
        </p:txBody>
      </p:sp>
    </p:spTree>
    <p:extLst>
      <p:ext uri="{BB962C8B-B14F-4D97-AF65-F5344CB8AC3E}">
        <p14:creationId xmlns:p14="http://schemas.microsoft.com/office/powerpoint/2010/main" val="314291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861EEA-54D8-C945-830E-A96DF30F9804}"/>
              </a:ext>
            </a:extLst>
          </p:cNvPr>
          <p:cNvPicPr>
            <a:picLocks noGrp="1" noChangeAspect="1"/>
          </p:cNvPicPr>
          <p:nvPr>
            <p:ph idx="1"/>
          </p:nvPr>
        </p:nvPicPr>
        <p:blipFill>
          <a:blip r:embed="rId2"/>
          <a:stretch>
            <a:fillRect/>
          </a:stretch>
        </p:blipFill>
        <p:spPr>
          <a:xfrm>
            <a:off x="156411" y="517359"/>
            <a:ext cx="11663055" cy="6204116"/>
          </a:xfrm>
          <a:prstGeom prst="rect">
            <a:avLst/>
          </a:prstGeom>
          <a:noFill/>
        </p:spPr>
      </p:pic>
      <p:sp>
        <p:nvSpPr>
          <p:cNvPr id="6" name="Slide Number Placeholder 5">
            <a:extLst>
              <a:ext uri="{FF2B5EF4-FFF2-40B4-BE49-F238E27FC236}">
                <a16:creationId xmlns:a16="http://schemas.microsoft.com/office/drawing/2014/main" id="{D72DBB56-7A2A-D64E-A725-F2699CB13F9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5D75D4F-20CC-4393-AC7F-58F5DBF138CA}" type="slidenum">
              <a:rPr lang="en-US" smtClean="0"/>
              <a:pPr>
                <a:spcAft>
                  <a:spcPts val="600"/>
                </a:spcAft>
              </a:pPr>
              <a:t>18</a:t>
            </a:fld>
            <a:endParaRPr lang="en-US" dirty="0"/>
          </a:p>
        </p:txBody>
      </p:sp>
    </p:spTree>
    <p:extLst>
      <p:ext uri="{BB962C8B-B14F-4D97-AF65-F5344CB8AC3E}">
        <p14:creationId xmlns:p14="http://schemas.microsoft.com/office/powerpoint/2010/main" val="3614529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5"/>
            <a:ext cx="10515600" cy="736270"/>
          </a:xfrm>
        </p:spPr>
        <p:txBody>
          <a:bodyPr>
            <a:normAutofit/>
          </a:bodyPr>
          <a:lstStyle/>
          <a:p>
            <a:r>
              <a:rPr lang="en-GB" sz="4000" dirty="0"/>
              <a:t>KEY HIGHLIGHTS OF ACT 992 -cont’d</a:t>
            </a:r>
          </a:p>
        </p:txBody>
      </p:sp>
      <p:sp>
        <p:nvSpPr>
          <p:cNvPr id="3" name="Content Placeholder 2"/>
          <p:cNvSpPr>
            <a:spLocks noGrp="1"/>
          </p:cNvSpPr>
          <p:nvPr>
            <p:ph idx="1"/>
          </p:nvPr>
        </p:nvSpPr>
        <p:spPr>
          <a:xfrm>
            <a:off x="242888" y="1104405"/>
            <a:ext cx="11530012" cy="5132909"/>
          </a:xfrm>
        </p:spPr>
        <p:txBody>
          <a:bodyPr>
            <a:normAutofit fontScale="40000" lnSpcReduction="20000"/>
          </a:bodyPr>
          <a:lstStyle/>
          <a:p>
            <a:pPr marL="0" indent="0">
              <a:buNone/>
            </a:pPr>
            <a:r>
              <a:rPr lang="en-US" sz="6000" b="1" dirty="0"/>
              <a:t>Improved Corporate Governance and Professionalism</a:t>
            </a:r>
          </a:p>
          <a:p>
            <a:pPr marL="0" indent="0">
              <a:buNone/>
            </a:pPr>
            <a:r>
              <a:rPr lang="en-US" sz="6800" b="1" dirty="0"/>
              <a:t>Qualification of Company Secretary </a:t>
            </a:r>
            <a:r>
              <a:rPr lang="en-US" sz="6800" dirty="0"/>
              <a:t>(s.211 (3)(a) to (e)</a:t>
            </a:r>
          </a:p>
          <a:p>
            <a:pPr marL="0" indent="0">
              <a:buNone/>
            </a:pPr>
            <a:endParaRPr lang="en-GB" sz="6800" dirty="0"/>
          </a:p>
          <a:p>
            <a:r>
              <a:rPr lang="en-GB" sz="6800" dirty="0"/>
              <a:t>Companies are now required to appoint a Company Secretary duly qualified under the Act to perform the duties of a Company Secretary.</a:t>
            </a:r>
          </a:p>
          <a:p>
            <a:endParaRPr lang="en-GB" sz="6800" dirty="0"/>
          </a:p>
          <a:p>
            <a:r>
              <a:rPr lang="en-GB" sz="6800" dirty="0"/>
              <a:t>The Directors of a Company shall not appoint a person as a Company Secretary unless that person;</a:t>
            </a:r>
          </a:p>
          <a:p>
            <a:endParaRPr lang="en-GB" sz="6800" dirty="0"/>
          </a:p>
          <a:p>
            <a:pPr marL="0" lvl="0" indent="0">
              <a:buNone/>
            </a:pPr>
            <a:r>
              <a:rPr lang="en-GB" sz="6800" dirty="0"/>
              <a:t>has obtained a professional qualification or tertiary level qualification with an offering in company law practice and administration that enables the person to have the knowledge and perform the functions of a Company Secretary;</a:t>
            </a:r>
          </a:p>
          <a:p>
            <a:pPr marL="0" indent="0">
              <a:buNone/>
            </a:pPr>
            <a:endParaRPr lang="en-GB" sz="6800" dirty="0"/>
          </a:p>
          <a:p>
            <a:endParaRPr lang="en-GB" sz="2200" b="1" dirty="0"/>
          </a:p>
        </p:txBody>
      </p:sp>
    </p:spTree>
    <p:extLst>
      <p:ext uri="{BB962C8B-B14F-4D97-AF65-F5344CB8AC3E}">
        <p14:creationId xmlns:p14="http://schemas.microsoft.com/office/powerpoint/2010/main" val="248358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2661-7733-714B-89A0-E883CA5C4DE1}"/>
              </a:ext>
            </a:extLst>
          </p:cNvPr>
          <p:cNvSpPr>
            <a:spLocks noGrp="1"/>
          </p:cNvSpPr>
          <p:nvPr>
            <p:ph type="title"/>
          </p:nvPr>
        </p:nvSpPr>
        <p:spPr/>
        <p:txBody>
          <a:bodyPr/>
          <a:lstStyle/>
          <a:p>
            <a:r>
              <a:rPr lang="x-none" b="1"/>
              <a:t>Outline</a:t>
            </a:r>
          </a:p>
        </p:txBody>
      </p:sp>
      <p:sp>
        <p:nvSpPr>
          <p:cNvPr id="3" name="Content Placeholder 2">
            <a:extLst>
              <a:ext uri="{FF2B5EF4-FFF2-40B4-BE49-F238E27FC236}">
                <a16:creationId xmlns:a16="http://schemas.microsoft.com/office/drawing/2014/main" id="{D2D225D7-DC7E-A84D-B97E-D359262D8A05}"/>
              </a:ext>
            </a:extLst>
          </p:cNvPr>
          <p:cNvSpPr>
            <a:spLocks noGrp="1"/>
          </p:cNvSpPr>
          <p:nvPr>
            <p:ph idx="1"/>
          </p:nvPr>
        </p:nvSpPr>
        <p:spPr/>
        <p:txBody>
          <a:bodyPr>
            <a:normAutofit/>
          </a:bodyPr>
          <a:lstStyle/>
          <a:p>
            <a:pPr marL="0" indent="0">
              <a:buNone/>
            </a:pPr>
            <a:endParaRPr lang="x-none" dirty="0"/>
          </a:p>
          <a:p>
            <a:r>
              <a:rPr lang="x-none" dirty="0"/>
              <a:t>The Office of the Registrar of Companies (ORC)</a:t>
            </a:r>
          </a:p>
          <a:p>
            <a:r>
              <a:rPr lang="x-none" dirty="0"/>
              <a:t>T</a:t>
            </a:r>
            <a:r>
              <a:rPr lang="en-GB" dirty="0"/>
              <a:t>h</a:t>
            </a:r>
            <a:r>
              <a:rPr lang="x-none" dirty="0"/>
              <a:t>e </a:t>
            </a:r>
            <a:r>
              <a:rPr lang="en-US" dirty="0"/>
              <a:t>Objects and </a:t>
            </a:r>
            <a:r>
              <a:rPr lang="en-GB" dirty="0"/>
              <a:t>Mandate</a:t>
            </a:r>
            <a:r>
              <a:rPr lang="x-none" dirty="0"/>
              <a:t> of the ORC</a:t>
            </a:r>
            <a:endParaRPr lang="en-US" dirty="0"/>
          </a:p>
          <a:p>
            <a:r>
              <a:rPr lang="en-GB" dirty="0"/>
              <a:t>Highlights of Act 992</a:t>
            </a:r>
          </a:p>
          <a:p>
            <a:r>
              <a:rPr lang="en-GB" dirty="0"/>
              <a:t>Other Requirements to note</a:t>
            </a:r>
          </a:p>
          <a:p>
            <a:r>
              <a:rPr lang="en-GB" dirty="0"/>
              <a:t>Conclusion</a:t>
            </a:r>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76482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8764"/>
            <a:ext cx="10515600" cy="534389"/>
          </a:xfrm>
        </p:spPr>
        <p:txBody>
          <a:bodyPr>
            <a:noAutofit/>
          </a:bodyPr>
          <a:lstStyle/>
          <a:p>
            <a:r>
              <a:rPr lang="en-GB" sz="3600" b="1" dirty="0"/>
              <a:t>KEY HIGHLIGHTS OF ACT 992-cont’d</a:t>
            </a:r>
          </a:p>
        </p:txBody>
      </p:sp>
      <p:sp>
        <p:nvSpPr>
          <p:cNvPr id="3" name="Content Placeholder 2"/>
          <p:cNvSpPr>
            <a:spLocks noGrp="1"/>
          </p:cNvSpPr>
          <p:nvPr>
            <p:ph idx="1"/>
          </p:nvPr>
        </p:nvSpPr>
        <p:spPr>
          <a:xfrm>
            <a:off x="838200" y="1033153"/>
            <a:ext cx="10515600" cy="5143810"/>
          </a:xfrm>
        </p:spPr>
        <p:txBody>
          <a:bodyPr>
            <a:normAutofit lnSpcReduction="10000"/>
          </a:bodyPr>
          <a:lstStyle/>
          <a:p>
            <a:endParaRPr lang="en-US" dirty="0"/>
          </a:p>
          <a:p>
            <a:r>
              <a:rPr lang="en-US" dirty="0"/>
              <a:t>Has been appointed a Company Secretary Trainee or has held office under a qualified Company Secretary for at least three (3) years; or </a:t>
            </a:r>
          </a:p>
          <a:p>
            <a:endParaRPr lang="en-US" dirty="0"/>
          </a:p>
          <a:p>
            <a:r>
              <a:rPr lang="en-US" dirty="0"/>
              <a:t>is a member in good standing of the Institute of Chartered Secretaries and Administrators or the Institute of Chartered Accountants Ghana</a:t>
            </a:r>
          </a:p>
          <a:p>
            <a:r>
              <a:rPr lang="en-GB" dirty="0"/>
              <a:t>Having been enrolled to practice, is in good standing as a Barrister or Solicitor in the Republic, or</a:t>
            </a:r>
          </a:p>
          <a:p>
            <a:endParaRPr lang="en-GB" dirty="0"/>
          </a:p>
          <a:p>
            <a:r>
              <a:rPr lang="en-GB" dirty="0"/>
              <a:t>By virtue of an academic qualification, or as a member of a professional body, appears to the Directors as capable of performing the functions of a secretary of the Company.</a:t>
            </a:r>
          </a:p>
        </p:txBody>
      </p:sp>
    </p:spTree>
    <p:extLst>
      <p:ext uri="{BB962C8B-B14F-4D97-AF65-F5344CB8AC3E}">
        <p14:creationId xmlns:p14="http://schemas.microsoft.com/office/powerpoint/2010/main" val="343802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014"/>
            <a:ext cx="10515600" cy="570016"/>
          </a:xfrm>
        </p:spPr>
        <p:txBody>
          <a:bodyPr>
            <a:normAutofit fontScale="90000"/>
          </a:bodyPr>
          <a:lstStyle/>
          <a:p>
            <a:r>
              <a:rPr lang="en-GB" b="1" dirty="0"/>
              <a:t>KEY HIGHLIGHTS OF ACT 992- cont’d</a:t>
            </a:r>
          </a:p>
        </p:txBody>
      </p:sp>
      <p:sp>
        <p:nvSpPr>
          <p:cNvPr id="3" name="Content Placeholder 2"/>
          <p:cNvSpPr>
            <a:spLocks noGrp="1"/>
          </p:cNvSpPr>
          <p:nvPr>
            <p:ph idx="1"/>
          </p:nvPr>
        </p:nvSpPr>
        <p:spPr>
          <a:xfrm>
            <a:off x="561363" y="1145698"/>
            <a:ext cx="10515600" cy="5131933"/>
          </a:xfrm>
          <a:solidFill>
            <a:schemeClr val="accent4">
              <a:lumMod val="20000"/>
              <a:lumOff val="80000"/>
            </a:schemeClr>
          </a:solidFill>
        </p:spPr>
        <p:txBody>
          <a:bodyPr/>
          <a:lstStyle/>
          <a:p>
            <a:pPr marL="0" indent="0">
              <a:buNone/>
            </a:pPr>
            <a:endParaRPr lang="en-US" b="1" dirty="0"/>
          </a:p>
          <a:p>
            <a:pPr marL="0" indent="0">
              <a:buNone/>
            </a:pPr>
            <a:r>
              <a:rPr lang="en-US" b="1" dirty="0"/>
              <a:t>Duties of Company Secretary s. 212 </a:t>
            </a:r>
            <a:endParaRPr lang="en-GB" dirty="0"/>
          </a:p>
          <a:p>
            <a:r>
              <a:rPr lang="en-GB" sz="3200" dirty="0"/>
              <a:t>It includes but is not limited to:</a:t>
            </a:r>
          </a:p>
          <a:p>
            <a:r>
              <a:rPr lang="en-GB" sz="3200" dirty="0"/>
              <a:t>Assisting the Board to comply with the Constitution of the company and with any relevant enactment;</a:t>
            </a:r>
          </a:p>
          <a:p>
            <a:r>
              <a:rPr lang="en-GB" sz="3200" dirty="0"/>
              <a:t>Keeping and maintaining the Statutory Registers, Books and records of the company;</a:t>
            </a:r>
          </a:p>
          <a:p>
            <a:r>
              <a:rPr lang="en-GB" sz="3200" dirty="0"/>
              <a:t>Ensuring that all the statutory Forms and Returns are duly filed with the Registrar.</a:t>
            </a:r>
          </a:p>
          <a:p>
            <a:endParaRPr lang="en-GB" dirty="0"/>
          </a:p>
        </p:txBody>
      </p:sp>
    </p:spTree>
    <p:extLst>
      <p:ext uri="{BB962C8B-B14F-4D97-AF65-F5344CB8AC3E}">
        <p14:creationId xmlns:p14="http://schemas.microsoft.com/office/powerpoint/2010/main" val="376297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026"/>
          </a:xfrm>
        </p:spPr>
        <p:txBody>
          <a:bodyPr>
            <a:normAutofit fontScale="90000"/>
          </a:bodyPr>
          <a:lstStyle/>
          <a:p>
            <a:r>
              <a:rPr lang="en-GB" sz="3600" b="1" dirty="0"/>
              <a:t>KEY HIGHLIGHTS OF ACT 992- cont’d</a:t>
            </a:r>
            <a:endParaRPr lang="en-GB" sz="3600" dirty="0">
              <a:latin typeface="+mn-lt"/>
            </a:endParaRPr>
          </a:p>
        </p:txBody>
      </p:sp>
      <p:sp>
        <p:nvSpPr>
          <p:cNvPr id="3" name="Content Placeholder 2"/>
          <p:cNvSpPr>
            <a:spLocks noGrp="1"/>
          </p:cNvSpPr>
          <p:nvPr>
            <p:ph idx="1"/>
          </p:nvPr>
        </p:nvSpPr>
        <p:spPr>
          <a:xfrm>
            <a:off x="838200" y="1140031"/>
            <a:ext cx="10515600" cy="5036931"/>
          </a:xfrm>
        </p:spPr>
        <p:txBody>
          <a:bodyPr>
            <a:normAutofit/>
          </a:bodyPr>
          <a:lstStyle/>
          <a:p>
            <a:pPr marL="0" indent="0">
              <a:buNone/>
            </a:pPr>
            <a:r>
              <a:rPr lang="en-GB" b="1" dirty="0"/>
              <a:t>Directors</a:t>
            </a:r>
          </a:p>
          <a:p>
            <a:r>
              <a:rPr lang="en-GB" dirty="0"/>
              <a:t>A person shall not be appointed a director unless the person before the appointment:</a:t>
            </a:r>
          </a:p>
          <a:p>
            <a:endParaRPr lang="en-GB" dirty="0"/>
          </a:p>
          <a:p>
            <a:r>
              <a:rPr lang="en-GB" dirty="0"/>
              <a:t>Makes a </a:t>
            </a:r>
            <a:r>
              <a:rPr lang="en-GB" b="1" dirty="0"/>
              <a:t>statutory declaration </a:t>
            </a:r>
            <a:r>
              <a:rPr lang="en-GB" dirty="0"/>
              <a:t>(S. 13 (2)(h) ) to the company to the effect that the person has not within the preceding five years of the application for incorporation been:</a:t>
            </a:r>
          </a:p>
          <a:p>
            <a:r>
              <a:rPr lang="en-GB" dirty="0"/>
              <a:t>Charged with or convicted of a criminal offence involving fraud or dishonesty </a:t>
            </a:r>
          </a:p>
          <a:p>
            <a:endParaRPr lang="en-GB" dirty="0"/>
          </a:p>
        </p:txBody>
      </p:sp>
    </p:spTree>
    <p:extLst>
      <p:ext uri="{BB962C8B-B14F-4D97-AF65-F5344CB8AC3E}">
        <p14:creationId xmlns:p14="http://schemas.microsoft.com/office/powerpoint/2010/main" val="6438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942" y="308758"/>
            <a:ext cx="10515600" cy="629393"/>
          </a:xfrm>
        </p:spPr>
        <p:txBody>
          <a:bodyPr>
            <a:normAutofit/>
          </a:bodyPr>
          <a:lstStyle/>
          <a:p>
            <a:r>
              <a:rPr lang="en-GB" sz="3600" b="1" dirty="0"/>
              <a:t>KEY HIGHLIGHTS OF ACT 992- cont’d</a:t>
            </a:r>
          </a:p>
        </p:txBody>
      </p:sp>
      <p:sp>
        <p:nvSpPr>
          <p:cNvPr id="3" name="Content Placeholder 2"/>
          <p:cNvSpPr>
            <a:spLocks noGrp="1"/>
          </p:cNvSpPr>
          <p:nvPr>
            <p:ph idx="1"/>
          </p:nvPr>
        </p:nvSpPr>
        <p:spPr>
          <a:xfrm>
            <a:off x="561109" y="1090551"/>
            <a:ext cx="10515600" cy="5238811"/>
          </a:xfrm>
        </p:spPr>
        <p:txBody>
          <a:bodyPr/>
          <a:lstStyle/>
          <a:p>
            <a:pPr marL="0" indent="0">
              <a:buNone/>
            </a:pPr>
            <a:r>
              <a:rPr lang="en-US" b="1" dirty="0"/>
              <a:t>Directors</a:t>
            </a:r>
          </a:p>
          <a:p>
            <a:r>
              <a:rPr lang="en-US" dirty="0"/>
              <a:t>Charged with or convicted of a criminal offence relating to the promotion, incorporation or management of a company</a:t>
            </a:r>
          </a:p>
          <a:p>
            <a:endParaRPr lang="en-US" dirty="0"/>
          </a:p>
          <a:p>
            <a:r>
              <a:rPr lang="en-US" dirty="0"/>
              <a:t>Has been a Director or senior Manager of a company that has become insolvent and if the person has been, the date of insolvency and that particular company</a:t>
            </a:r>
          </a:p>
          <a:p>
            <a:r>
              <a:rPr lang="en-GB" dirty="0"/>
              <a:t>He should have </a:t>
            </a:r>
            <a:r>
              <a:rPr lang="en-GB" b="1" dirty="0"/>
              <a:t>consented</a:t>
            </a:r>
            <a:r>
              <a:rPr lang="en-GB" dirty="0"/>
              <a:t> to be a Director and filed the consent within 28 days.</a:t>
            </a:r>
          </a:p>
          <a:p>
            <a:endParaRPr lang="en-GB" dirty="0"/>
          </a:p>
        </p:txBody>
      </p:sp>
    </p:spTree>
    <p:extLst>
      <p:ext uri="{BB962C8B-B14F-4D97-AF65-F5344CB8AC3E}">
        <p14:creationId xmlns:p14="http://schemas.microsoft.com/office/powerpoint/2010/main" val="199460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82917"/>
            <a:ext cx="8991600" cy="515305"/>
          </a:xfrm>
        </p:spPr>
        <p:txBody>
          <a:bodyPr>
            <a:normAutofit fontScale="90000"/>
          </a:bodyPr>
          <a:lstStyle/>
          <a:p>
            <a:r>
              <a:rPr lang="en-GB" b="1" dirty="0"/>
              <a:t>KEEPING COMPANY REGISTERS </a:t>
            </a:r>
          </a:p>
        </p:txBody>
      </p:sp>
      <p:sp>
        <p:nvSpPr>
          <p:cNvPr id="3" name="Content Placeholder 2"/>
          <p:cNvSpPr>
            <a:spLocks noGrp="1"/>
          </p:cNvSpPr>
          <p:nvPr>
            <p:ph idx="1"/>
          </p:nvPr>
        </p:nvSpPr>
        <p:spPr>
          <a:xfrm>
            <a:off x="986118" y="1780988"/>
            <a:ext cx="9224682" cy="4600340"/>
          </a:xfrm>
        </p:spPr>
        <p:txBody>
          <a:bodyPr>
            <a:normAutofit/>
          </a:bodyPr>
          <a:lstStyle/>
          <a:p>
            <a:r>
              <a:rPr lang="en-GB" b="1" dirty="0"/>
              <a:t>Register of Members </a:t>
            </a:r>
            <a:r>
              <a:rPr lang="en-GB" dirty="0"/>
              <a:t>S. 35</a:t>
            </a:r>
          </a:p>
          <a:p>
            <a:pPr marL="0" indent="0">
              <a:buNone/>
            </a:pPr>
            <a:r>
              <a:rPr lang="en-GB" dirty="0"/>
              <a:t>Shall contain names, addresses, shares held (paid for and remaining due), nature of interest held, date of ceasing to be a member, BO info etc</a:t>
            </a:r>
          </a:p>
          <a:p>
            <a:pPr marL="0" indent="0">
              <a:buNone/>
            </a:pPr>
            <a:r>
              <a:rPr lang="en-GB" dirty="0"/>
              <a:t>*A Company may arrange for a Registration Officer to undertake these duties externally.</a:t>
            </a:r>
          </a:p>
          <a:p>
            <a:pPr>
              <a:buFont typeface="Arial" charset="0"/>
              <a:buChar char="•"/>
            </a:pPr>
            <a:r>
              <a:rPr lang="en-GB" b="1" dirty="0"/>
              <a:t>Register of Debentures </a:t>
            </a:r>
            <a:r>
              <a:rPr lang="en-GB" dirty="0"/>
              <a:t>S. 99</a:t>
            </a:r>
          </a:p>
          <a:p>
            <a:pPr marL="0" indent="0">
              <a:buNone/>
            </a:pPr>
            <a:r>
              <a:rPr lang="en-GB" dirty="0"/>
              <a:t>Shall be kept at the address at which the Register of Members is kept and similar rules shall apply</a:t>
            </a:r>
          </a:p>
          <a:p>
            <a:pPr>
              <a:buFont typeface="Arial" charset="0"/>
              <a:buChar char="•"/>
            </a:pPr>
            <a:endParaRPr lang="en-GB" sz="2200" dirty="0"/>
          </a:p>
          <a:p>
            <a:pPr marL="0" indent="0">
              <a:buNone/>
            </a:pPr>
            <a:endParaRPr lang="en-GB" sz="2200" dirty="0"/>
          </a:p>
        </p:txBody>
      </p:sp>
    </p:spTree>
    <p:extLst>
      <p:ext uri="{BB962C8B-B14F-4D97-AF65-F5344CB8AC3E}">
        <p14:creationId xmlns:p14="http://schemas.microsoft.com/office/powerpoint/2010/main" val="92130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507"/>
            <a:ext cx="8825089" cy="570015"/>
          </a:xfrm>
        </p:spPr>
        <p:txBody>
          <a:bodyPr>
            <a:normAutofit fontScale="90000"/>
          </a:bodyPr>
          <a:lstStyle/>
          <a:p>
            <a:r>
              <a:rPr lang="en-GB" sz="4000" b="1" dirty="0"/>
              <a:t>KEEPING COMPANY REGISTERS cont’d</a:t>
            </a:r>
          </a:p>
        </p:txBody>
      </p:sp>
      <p:sp>
        <p:nvSpPr>
          <p:cNvPr id="3" name="Content Placeholder 2"/>
          <p:cNvSpPr>
            <a:spLocks noGrp="1"/>
          </p:cNvSpPr>
          <p:nvPr>
            <p:ph idx="1"/>
          </p:nvPr>
        </p:nvSpPr>
        <p:spPr>
          <a:xfrm>
            <a:off x="838200" y="961901"/>
            <a:ext cx="10515600" cy="5215062"/>
          </a:xfrm>
        </p:spPr>
        <p:txBody>
          <a:bodyPr>
            <a:normAutofit/>
          </a:bodyPr>
          <a:lstStyle/>
          <a:p>
            <a:pPr marL="0" indent="0">
              <a:buNone/>
            </a:pPr>
            <a:r>
              <a:rPr lang="en-GB" b="1" dirty="0"/>
              <a:t>Branch Register S. 106</a:t>
            </a:r>
          </a:p>
          <a:p>
            <a:r>
              <a:rPr lang="en-GB" dirty="0"/>
              <a:t>A company may keep a Branch Register of all its shareholders, Debenture Holders and Beneficial Owners residing in a particular country outside the Republic  and a duplicate kept at the place where the Principal Register is kept</a:t>
            </a:r>
          </a:p>
          <a:p>
            <a:r>
              <a:rPr lang="en-GB" dirty="0"/>
              <a:t>Copies of charges S. 120</a:t>
            </a:r>
          </a:p>
          <a:p>
            <a:r>
              <a:rPr lang="en-GB" dirty="0"/>
              <a:t>Copies must be kept at the Registered Office and at any other office where the Register of Debenture holders is kept</a:t>
            </a:r>
          </a:p>
        </p:txBody>
      </p:sp>
    </p:spTree>
    <p:extLst>
      <p:ext uri="{BB962C8B-B14F-4D97-AF65-F5344CB8AC3E}">
        <p14:creationId xmlns:p14="http://schemas.microsoft.com/office/powerpoint/2010/main" val="4276687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77" y="839897"/>
            <a:ext cx="9242779" cy="537348"/>
          </a:xfrm>
        </p:spPr>
        <p:txBody>
          <a:bodyPr>
            <a:normAutofit fontScale="90000"/>
          </a:bodyPr>
          <a:lstStyle/>
          <a:p>
            <a:r>
              <a:rPr lang="en-GB" sz="4000" b="1" dirty="0"/>
              <a:t>KEEPING COMPANY REGISTERS cont’d</a:t>
            </a:r>
          </a:p>
        </p:txBody>
      </p:sp>
      <p:sp>
        <p:nvSpPr>
          <p:cNvPr id="3" name="Content Placeholder 2"/>
          <p:cNvSpPr>
            <a:spLocks noGrp="1"/>
          </p:cNvSpPr>
          <p:nvPr>
            <p:ph idx="1"/>
          </p:nvPr>
        </p:nvSpPr>
        <p:spPr>
          <a:xfrm>
            <a:off x="747059" y="1501422"/>
            <a:ext cx="9463741" cy="4879906"/>
          </a:xfrm>
        </p:spPr>
        <p:txBody>
          <a:bodyPr>
            <a:normAutofit/>
          </a:bodyPr>
          <a:lstStyle/>
          <a:p>
            <a:pPr marL="0" indent="0">
              <a:buNone/>
            </a:pPr>
            <a:r>
              <a:rPr lang="en-GB" b="1" dirty="0"/>
              <a:t>Interest Registers S. 196</a:t>
            </a:r>
          </a:p>
          <a:p>
            <a:pPr marL="0" indent="0">
              <a:buNone/>
            </a:pPr>
            <a:endParaRPr lang="en-GB" b="1" dirty="0"/>
          </a:p>
          <a:p>
            <a:r>
              <a:rPr lang="en-GB" dirty="0"/>
              <a:t>A </a:t>
            </a:r>
            <a:r>
              <a:rPr lang="en-GB" b="1" dirty="0"/>
              <a:t>director’s</a:t>
            </a:r>
            <a:r>
              <a:rPr lang="en-GB" dirty="0"/>
              <a:t> interests in a proposed contract must be disclosed to the directors in a meeting or in writing and be entered in the Interests Register</a:t>
            </a:r>
          </a:p>
          <a:p>
            <a:r>
              <a:rPr lang="en-GB" dirty="0"/>
              <a:t>The Register shall state where any documents containing details of the interest may be inspected</a:t>
            </a:r>
          </a:p>
          <a:p>
            <a:r>
              <a:rPr lang="en-GB" dirty="0"/>
              <a:t>Must be open for inspection at the Registered Office and during a general meeting</a:t>
            </a:r>
          </a:p>
          <a:p>
            <a:endParaRPr lang="en-GB" dirty="0"/>
          </a:p>
        </p:txBody>
      </p:sp>
    </p:spTree>
    <p:extLst>
      <p:ext uri="{BB962C8B-B14F-4D97-AF65-F5344CB8AC3E}">
        <p14:creationId xmlns:p14="http://schemas.microsoft.com/office/powerpoint/2010/main" val="3330827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3764"/>
            <a:ext cx="10515600" cy="559926"/>
          </a:xfrm>
        </p:spPr>
        <p:txBody>
          <a:bodyPr>
            <a:normAutofit fontScale="90000"/>
          </a:bodyPr>
          <a:lstStyle/>
          <a:p>
            <a:r>
              <a:rPr lang="en-GB" sz="4000" b="1" dirty="0"/>
              <a:t>KEEPING COMPANY REGISTERS - cont’d</a:t>
            </a:r>
          </a:p>
        </p:txBody>
      </p:sp>
      <p:sp>
        <p:nvSpPr>
          <p:cNvPr id="3" name="Content Placeholder 2"/>
          <p:cNvSpPr>
            <a:spLocks noGrp="1"/>
          </p:cNvSpPr>
          <p:nvPr>
            <p:ph idx="1"/>
          </p:nvPr>
        </p:nvSpPr>
        <p:spPr>
          <a:xfrm>
            <a:off x="838200" y="1591733"/>
            <a:ext cx="10515600" cy="4585230"/>
          </a:xfrm>
        </p:spPr>
        <p:txBody>
          <a:bodyPr>
            <a:normAutofit/>
          </a:bodyPr>
          <a:lstStyle/>
          <a:p>
            <a:pPr marL="0" indent="0">
              <a:buNone/>
            </a:pPr>
            <a:r>
              <a:rPr lang="en-GB" b="1" dirty="0"/>
              <a:t>Register of holdings of directors S. 210</a:t>
            </a:r>
          </a:p>
          <a:p>
            <a:r>
              <a:rPr lang="en-GB" dirty="0"/>
              <a:t>Must contain the shares held by the director in the company or an associated company</a:t>
            </a:r>
          </a:p>
          <a:p>
            <a:r>
              <a:rPr lang="en-GB" dirty="0"/>
              <a:t>Number and description of shares</a:t>
            </a:r>
          </a:p>
          <a:p>
            <a:r>
              <a:rPr lang="en-GB" dirty="0"/>
              <a:t>Amount of debentures of the company or an associated company that the director ultimately benefits from</a:t>
            </a:r>
          </a:p>
          <a:p>
            <a:r>
              <a:rPr lang="en-GB" b="1" dirty="0"/>
              <a:t>Register of particulars of directors and company secretaries </a:t>
            </a:r>
            <a:r>
              <a:rPr lang="en-GB" dirty="0"/>
              <a:t>S.215 (includes substitute directors)</a:t>
            </a:r>
          </a:p>
          <a:p>
            <a:endParaRPr lang="en-GB" dirty="0"/>
          </a:p>
          <a:p>
            <a:endParaRPr lang="en-GB" dirty="0"/>
          </a:p>
        </p:txBody>
      </p:sp>
    </p:spTree>
    <p:extLst>
      <p:ext uri="{BB962C8B-B14F-4D97-AF65-F5344CB8AC3E}">
        <p14:creationId xmlns:p14="http://schemas.microsoft.com/office/powerpoint/2010/main" val="3508848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8759"/>
            <a:ext cx="10515600" cy="570015"/>
          </a:xfrm>
        </p:spPr>
        <p:txBody>
          <a:bodyPr>
            <a:normAutofit fontScale="90000"/>
          </a:bodyPr>
          <a:lstStyle/>
          <a:p>
            <a:r>
              <a:rPr lang="en-GB" sz="4000" b="1" dirty="0"/>
              <a:t>THE BENEFICIAL OWNERSHIP REGIME</a:t>
            </a:r>
          </a:p>
        </p:txBody>
      </p:sp>
      <p:sp>
        <p:nvSpPr>
          <p:cNvPr id="3" name="Content Placeholder 2"/>
          <p:cNvSpPr>
            <a:spLocks noGrp="1"/>
          </p:cNvSpPr>
          <p:nvPr>
            <p:ph idx="1"/>
          </p:nvPr>
        </p:nvSpPr>
        <p:spPr>
          <a:xfrm>
            <a:off x="838200" y="1306286"/>
            <a:ext cx="10182101" cy="4870677"/>
          </a:xfrm>
        </p:spPr>
        <p:txBody>
          <a:bodyPr>
            <a:normAutofit fontScale="92500" lnSpcReduction="10000"/>
          </a:bodyPr>
          <a:lstStyle/>
          <a:p>
            <a:pPr marL="0" indent="0">
              <a:buNone/>
            </a:pPr>
            <a:r>
              <a:rPr lang="en-GB" b="1" dirty="0"/>
              <a:t>A Beneficial Owner is </a:t>
            </a:r>
          </a:p>
          <a:p>
            <a:pPr marL="0" indent="0">
              <a:buNone/>
            </a:pPr>
            <a:r>
              <a:rPr lang="en-US" dirty="0"/>
              <a:t>defined in First Schedule as an Individual:</a:t>
            </a:r>
          </a:p>
          <a:p>
            <a:pPr>
              <a:buFont typeface="Wingdings" pitchFamily="2" charset="2"/>
              <a:buChar char="v"/>
            </a:pPr>
            <a:r>
              <a:rPr lang="en-US" dirty="0">
                <a:solidFill>
                  <a:schemeClr val="accent1">
                    <a:lumMod val="75000"/>
                  </a:schemeClr>
                </a:solidFill>
              </a:rPr>
              <a:t>	Who directly or indirectly ultimately owns or exercises substantial 	control over a person or company</a:t>
            </a:r>
          </a:p>
          <a:p>
            <a:pPr>
              <a:buFont typeface="Wingdings" pitchFamily="2" charset="2"/>
              <a:buChar char="v"/>
            </a:pPr>
            <a:r>
              <a:rPr lang="en-US" dirty="0"/>
              <a:t>	</a:t>
            </a:r>
            <a:r>
              <a:rPr lang="en-US" dirty="0">
                <a:solidFill>
                  <a:srgbClr val="002060"/>
                </a:solidFill>
              </a:rPr>
              <a:t>Who has a substantial economic interest in or receives substantial 	economic benefits from a company whether acting alone or 	together with other persons</a:t>
            </a:r>
          </a:p>
          <a:p>
            <a:pPr>
              <a:buFont typeface="Wingdings" pitchFamily="2" charset="2"/>
              <a:buChar char="v"/>
            </a:pPr>
            <a:r>
              <a:rPr lang="en-US" dirty="0">
                <a:solidFill>
                  <a:schemeClr val="accent1">
                    <a:lumMod val="75000"/>
                  </a:schemeClr>
                </a:solidFill>
              </a:rPr>
              <a:t>	On whose behalf a transaction is conducted; or</a:t>
            </a:r>
          </a:p>
          <a:p>
            <a:pPr>
              <a:buFont typeface="Wingdings" pitchFamily="2" charset="2"/>
              <a:buChar char="v"/>
            </a:pPr>
            <a:r>
              <a:rPr lang="en-US" dirty="0">
                <a:solidFill>
                  <a:srgbClr val="002060"/>
                </a:solidFill>
              </a:rPr>
              <a:t>	Who exercises significant control or influence over a legal person or 	arrangement through a formal or informal arrangement </a:t>
            </a:r>
          </a:p>
          <a:p>
            <a:pPr>
              <a:buFont typeface="Wingdings" pitchFamily="2" charset="2"/>
              <a:buChar char="v"/>
            </a:pPr>
            <a:r>
              <a:rPr lang="en-US" dirty="0">
                <a:solidFill>
                  <a:srgbClr val="002060"/>
                </a:solidFill>
              </a:rPr>
              <a:t>This regime introduces Business Transparency and provides a level playing field for one to know who they are actually doing business with</a:t>
            </a:r>
          </a:p>
          <a:p>
            <a:pPr>
              <a:buFont typeface="Wingdings" pitchFamily="2" charset="2"/>
              <a:buChar char="v"/>
            </a:pPr>
            <a:endParaRPr lang="en-US" dirty="0">
              <a:solidFill>
                <a:srgbClr val="002060"/>
              </a:solidFill>
            </a:endParaRPr>
          </a:p>
          <a:p>
            <a:pPr>
              <a:lnSpc>
                <a:spcPct val="90000"/>
              </a:lnSpc>
              <a:buFont typeface="Wingdings" pitchFamily="2" charset="2"/>
              <a:buChar char="v"/>
            </a:pPr>
            <a:endParaRPr lang="en-US" dirty="0"/>
          </a:p>
          <a:p>
            <a:endParaRPr lang="en-GB" dirty="0"/>
          </a:p>
        </p:txBody>
      </p:sp>
    </p:spTree>
    <p:extLst>
      <p:ext uri="{BB962C8B-B14F-4D97-AF65-F5344CB8AC3E}">
        <p14:creationId xmlns:p14="http://schemas.microsoft.com/office/powerpoint/2010/main" val="3802790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9B8C-5C05-7148-9FA7-2764A78D5286}"/>
              </a:ext>
            </a:extLst>
          </p:cNvPr>
          <p:cNvSpPr>
            <a:spLocks noGrp="1"/>
          </p:cNvSpPr>
          <p:nvPr>
            <p:ph type="title"/>
          </p:nvPr>
        </p:nvSpPr>
        <p:spPr/>
        <p:txBody>
          <a:bodyPr>
            <a:normAutofit/>
          </a:bodyPr>
          <a:lstStyle/>
          <a:p>
            <a:r>
              <a:rPr lang="x-none" sz="4000" b="1" dirty="0"/>
              <a:t>CENTRAL REGISTER</a:t>
            </a:r>
          </a:p>
        </p:txBody>
      </p:sp>
      <p:sp>
        <p:nvSpPr>
          <p:cNvPr id="3" name="Content Placeholder 2">
            <a:extLst>
              <a:ext uri="{FF2B5EF4-FFF2-40B4-BE49-F238E27FC236}">
                <a16:creationId xmlns:a16="http://schemas.microsoft.com/office/drawing/2014/main" id="{F7A50D23-A241-624A-B80E-32FD57F3C939}"/>
              </a:ext>
            </a:extLst>
          </p:cNvPr>
          <p:cNvSpPr>
            <a:spLocks noGrp="1"/>
          </p:cNvSpPr>
          <p:nvPr>
            <p:ph idx="1"/>
          </p:nvPr>
        </p:nvSpPr>
        <p:spPr>
          <a:xfrm>
            <a:off x="838200" y="1700213"/>
            <a:ext cx="10515600" cy="4476749"/>
          </a:xfrm>
        </p:spPr>
        <p:txBody>
          <a:bodyPr>
            <a:normAutofit lnSpcReduction="10000"/>
          </a:bodyPr>
          <a:lstStyle/>
          <a:p>
            <a:r>
              <a:rPr lang="en-GB" sz="3200" dirty="0">
                <a:latin typeface="+mj-lt"/>
              </a:rPr>
              <a:t>The Registrar under the Companies Act  2019 (Act 992) is mandated to keep a register known as a Central Register to capture beneficial ownership of legal persons and arrangements.</a:t>
            </a:r>
          </a:p>
          <a:p>
            <a:r>
              <a:rPr lang="en-GB" sz="3200" dirty="0">
                <a:latin typeface="+mj-lt"/>
              </a:rPr>
              <a:t>It is to be maintained in both a </a:t>
            </a:r>
            <a:r>
              <a:rPr lang="en-GB" sz="3200" b="1" dirty="0">
                <a:latin typeface="+mj-lt"/>
              </a:rPr>
              <a:t>manual</a:t>
            </a:r>
            <a:r>
              <a:rPr lang="en-GB" sz="3200" dirty="0">
                <a:latin typeface="+mj-lt"/>
              </a:rPr>
              <a:t> and </a:t>
            </a:r>
            <a:r>
              <a:rPr lang="en-GB" sz="3200" b="1" dirty="0">
                <a:latin typeface="+mj-lt"/>
              </a:rPr>
              <a:t>electronic</a:t>
            </a:r>
            <a:r>
              <a:rPr lang="en-GB" sz="3200" dirty="0">
                <a:latin typeface="+mj-lt"/>
              </a:rPr>
              <a:t> format.</a:t>
            </a:r>
          </a:p>
          <a:p>
            <a:r>
              <a:rPr lang="en-GB" sz="3200" dirty="0">
                <a:latin typeface="+mj-lt"/>
              </a:rPr>
              <a:t>The Registrar shall enter particulars of BO received from the company provided at the </a:t>
            </a:r>
            <a:r>
              <a:rPr lang="en-GB" sz="3200" b="1" dirty="0">
                <a:latin typeface="+mj-lt"/>
              </a:rPr>
              <a:t>time of incorporation, during amendment, annual returns and  any information that the Registrar may require including information on the beneficial ownership.</a:t>
            </a:r>
          </a:p>
          <a:p>
            <a:endParaRPr lang="x-none" sz="3200" dirty="0">
              <a:latin typeface="+mj-lt"/>
            </a:endParaRPr>
          </a:p>
          <a:p>
            <a:endParaRPr lang="x-none" dirty="0"/>
          </a:p>
        </p:txBody>
      </p:sp>
    </p:spTree>
    <p:extLst>
      <p:ext uri="{BB962C8B-B14F-4D97-AF65-F5344CB8AC3E}">
        <p14:creationId xmlns:p14="http://schemas.microsoft.com/office/powerpoint/2010/main" val="348399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9867-04FF-764D-A099-76047F173A3E}"/>
              </a:ext>
            </a:extLst>
          </p:cNvPr>
          <p:cNvSpPr>
            <a:spLocks noGrp="1"/>
          </p:cNvSpPr>
          <p:nvPr>
            <p:ph type="title"/>
          </p:nvPr>
        </p:nvSpPr>
        <p:spPr>
          <a:xfrm>
            <a:off x="385763" y="371475"/>
            <a:ext cx="10968037" cy="557213"/>
          </a:xfrm>
        </p:spPr>
        <p:txBody>
          <a:bodyPr>
            <a:normAutofit fontScale="90000"/>
          </a:bodyPr>
          <a:lstStyle/>
          <a:p>
            <a:r>
              <a:rPr lang="x-none" dirty="0"/>
              <a:t>The Office of the Registrar of Companies (ORC)</a:t>
            </a:r>
          </a:p>
        </p:txBody>
      </p:sp>
      <p:sp>
        <p:nvSpPr>
          <p:cNvPr id="3" name="Content Placeholder 2">
            <a:extLst>
              <a:ext uri="{FF2B5EF4-FFF2-40B4-BE49-F238E27FC236}">
                <a16:creationId xmlns:a16="http://schemas.microsoft.com/office/drawing/2014/main" id="{18CA3ED9-71C6-924D-AA19-F0E1DEDD4D81}"/>
              </a:ext>
            </a:extLst>
          </p:cNvPr>
          <p:cNvSpPr>
            <a:spLocks noGrp="1"/>
          </p:cNvSpPr>
          <p:nvPr>
            <p:ph idx="1"/>
          </p:nvPr>
        </p:nvSpPr>
        <p:spPr>
          <a:xfrm>
            <a:off x="385763" y="928688"/>
            <a:ext cx="11301412" cy="5557837"/>
          </a:xfrm>
        </p:spPr>
        <p:txBody>
          <a:bodyPr>
            <a:normAutofit lnSpcReduction="10000"/>
          </a:bodyPr>
          <a:lstStyle/>
          <a:p>
            <a:pPr marL="0" indent="0">
              <a:buNone/>
            </a:pPr>
            <a:endParaRPr lang="x-none" dirty="0">
              <a:solidFill>
                <a:srgbClr val="FF0000"/>
              </a:solidFill>
            </a:endParaRPr>
          </a:p>
          <a:p>
            <a:pPr marL="0" indent="0">
              <a:buNone/>
            </a:pPr>
            <a:r>
              <a:rPr lang="en-GB" dirty="0"/>
              <a:t>The ORC was created as a hive-off from the Registrar-General’s Department (RGD) to focus and concentrate solely on entity registrations and administration, as well as to advance sound corporate governance principles, transparency, and ease of doing business.</a:t>
            </a:r>
            <a:endParaRPr lang="x-none" dirty="0"/>
          </a:p>
          <a:p>
            <a:r>
              <a:rPr lang="en-GB" dirty="0"/>
              <a:t>There is established by the Companies Act 2019 (Act 992), the Office of the Registrar of Companies as a body corporate with perpetual succession and headed by the Registrar  of Companies with the assistance of Two Deputy Registrars</a:t>
            </a:r>
          </a:p>
          <a:p>
            <a:r>
              <a:rPr lang="en-GB" dirty="0"/>
              <a:t>RGD now constitutes the Industrial Property Office, Administration of Estates, and the Marriages Unit.</a:t>
            </a:r>
          </a:p>
          <a:p>
            <a:r>
              <a:rPr lang="en-GB" dirty="0"/>
              <a:t>The President has appointed a Registrar-General to oversee the units under the Registrar-General’s Department</a:t>
            </a:r>
          </a:p>
          <a:p>
            <a:endParaRPr lang="en-GB" dirty="0"/>
          </a:p>
          <a:p>
            <a:pPr marL="0" indent="0">
              <a:buNone/>
            </a:pPr>
            <a:endParaRPr lang="en-GB" dirty="0"/>
          </a:p>
          <a:p>
            <a:endParaRPr lang="en-GB" dirty="0"/>
          </a:p>
          <a:p>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53806" y="414873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851008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7949-972C-5E45-8732-72C50177FE85}"/>
              </a:ext>
            </a:extLst>
          </p:cNvPr>
          <p:cNvSpPr>
            <a:spLocks noGrp="1"/>
          </p:cNvSpPr>
          <p:nvPr>
            <p:ph type="title"/>
          </p:nvPr>
        </p:nvSpPr>
        <p:spPr>
          <a:xfrm>
            <a:off x="838200" y="873763"/>
            <a:ext cx="10515600" cy="704213"/>
          </a:xfrm>
        </p:spPr>
        <p:txBody>
          <a:bodyPr>
            <a:normAutofit/>
          </a:bodyPr>
          <a:lstStyle/>
          <a:p>
            <a:r>
              <a:rPr lang="x-none" sz="4000" b="1" dirty="0"/>
              <a:t>REGISTER OF MEMBERS sec. 35</a:t>
            </a:r>
          </a:p>
        </p:txBody>
      </p:sp>
      <p:sp>
        <p:nvSpPr>
          <p:cNvPr id="3" name="Content Placeholder 2">
            <a:extLst>
              <a:ext uri="{FF2B5EF4-FFF2-40B4-BE49-F238E27FC236}">
                <a16:creationId xmlns:a16="http://schemas.microsoft.com/office/drawing/2014/main" id="{0E91B027-8FE8-7B42-8380-D72B7B477B13}"/>
              </a:ext>
            </a:extLst>
          </p:cNvPr>
          <p:cNvSpPr>
            <a:spLocks noGrp="1"/>
          </p:cNvSpPr>
          <p:nvPr>
            <p:ph idx="1"/>
          </p:nvPr>
        </p:nvSpPr>
        <p:spPr>
          <a:xfrm>
            <a:off x="342901" y="1577977"/>
            <a:ext cx="11572874" cy="5022848"/>
          </a:xfrm>
        </p:spPr>
        <p:txBody>
          <a:bodyPr>
            <a:normAutofit fontScale="92500" lnSpcReduction="10000"/>
          </a:bodyPr>
          <a:lstStyle/>
          <a:p>
            <a:endParaRPr lang="x-none" dirty="0"/>
          </a:p>
          <a:p>
            <a:r>
              <a:rPr lang="x-none" sz="3600" dirty="0">
                <a:latin typeface="+mj-lt"/>
              </a:rPr>
              <a:t>All companies are required to keep a Register of Members in the country.</a:t>
            </a:r>
          </a:p>
          <a:p>
            <a:r>
              <a:rPr lang="x-none" sz="3600" dirty="0">
                <a:latin typeface="+mj-lt"/>
              </a:rPr>
              <a:t>In addition to particulars of members and their shareholding detail</a:t>
            </a:r>
            <a:r>
              <a:rPr lang="en-GB" sz="3600" dirty="0">
                <a:latin typeface="+mj-lt"/>
              </a:rPr>
              <a:t>s , companies</a:t>
            </a:r>
            <a:r>
              <a:rPr lang="x-none" sz="3600" dirty="0">
                <a:latin typeface="+mj-lt"/>
              </a:rPr>
              <a:t> are required to also enter information of their </a:t>
            </a:r>
            <a:r>
              <a:rPr lang="x-none" sz="3600" b="1" dirty="0">
                <a:latin typeface="+mj-lt"/>
              </a:rPr>
              <a:t>beneficial owners</a:t>
            </a:r>
            <a:r>
              <a:rPr lang="en-GB" sz="3600" b="1" dirty="0">
                <a:latin typeface="+mj-lt"/>
              </a:rPr>
              <a:t> in their Register of Members.</a:t>
            </a:r>
            <a:endParaRPr lang="x-none" sz="3600" b="1" dirty="0">
              <a:latin typeface="+mj-lt"/>
            </a:endParaRPr>
          </a:p>
          <a:p>
            <a:r>
              <a:rPr lang="x-none" sz="3600" dirty="0">
                <a:latin typeface="+mj-lt"/>
              </a:rPr>
              <a:t>Companies shall within </a:t>
            </a:r>
            <a:r>
              <a:rPr lang="x-none" sz="3600" b="1" dirty="0">
                <a:latin typeface="+mj-lt"/>
              </a:rPr>
              <a:t>28 days </a:t>
            </a:r>
            <a:r>
              <a:rPr lang="x-none" sz="3600" dirty="0">
                <a:latin typeface="+mj-lt"/>
              </a:rPr>
              <a:t>of making the entries submit to the Registrar for registration.</a:t>
            </a:r>
          </a:p>
          <a:p>
            <a:r>
              <a:rPr lang="x-none" sz="3600" dirty="0">
                <a:latin typeface="+mj-lt"/>
              </a:rPr>
              <a:t>The register of members is </a:t>
            </a:r>
            <a:r>
              <a:rPr lang="x-none" sz="3600" b="1" dirty="0">
                <a:latin typeface="+mj-lt"/>
              </a:rPr>
              <a:t>open for inspection </a:t>
            </a:r>
            <a:r>
              <a:rPr lang="x-none" sz="3600" dirty="0">
                <a:latin typeface="+mj-lt"/>
              </a:rPr>
              <a:t>by members and any other person on payment of a reasonable fee.</a:t>
            </a:r>
          </a:p>
        </p:txBody>
      </p:sp>
      <p:pic>
        <p:nvPicPr>
          <p:cNvPr id="2050" name="Picture 2" descr="page1image136310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1image136247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1image136283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age1image136279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ge1image13626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1image13623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ge1image136304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age1image136306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 cy="508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page1image13626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89700" cy="5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07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F591-11DC-4547-9212-629D0EFEA9C7}"/>
              </a:ext>
            </a:extLst>
          </p:cNvPr>
          <p:cNvSpPr>
            <a:spLocks noGrp="1"/>
          </p:cNvSpPr>
          <p:nvPr>
            <p:ph type="title"/>
          </p:nvPr>
        </p:nvSpPr>
        <p:spPr>
          <a:xfrm>
            <a:off x="342900" y="873763"/>
            <a:ext cx="11010900" cy="962259"/>
          </a:xfrm>
        </p:spPr>
        <p:txBody>
          <a:bodyPr>
            <a:normAutofit fontScale="90000"/>
          </a:bodyPr>
          <a:lstStyle/>
          <a:p>
            <a:br>
              <a:rPr lang="en-GB" b="1" dirty="0"/>
            </a:br>
            <a:r>
              <a:rPr lang="en-GB" b="1" dirty="0"/>
              <a:t>ENTITIES REQUIRED TO PROVIDE B0 INFORMATION</a:t>
            </a:r>
            <a:br>
              <a:rPr lang="en-GB" b="1" dirty="0"/>
            </a:br>
            <a:endParaRPr lang="x-none" dirty="0"/>
          </a:p>
        </p:txBody>
      </p:sp>
      <p:sp>
        <p:nvSpPr>
          <p:cNvPr id="3" name="Content Placeholder 2">
            <a:extLst>
              <a:ext uri="{FF2B5EF4-FFF2-40B4-BE49-F238E27FC236}">
                <a16:creationId xmlns:a16="http://schemas.microsoft.com/office/drawing/2014/main" id="{CD468532-A272-C942-8E07-CDE95131CC8F}"/>
              </a:ext>
            </a:extLst>
          </p:cNvPr>
          <p:cNvSpPr>
            <a:spLocks noGrp="1"/>
          </p:cNvSpPr>
          <p:nvPr>
            <p:ph idx="1"/>
          </p:nvPr>
        </p:nvSpPr>
        <p:spPr>
          <a:xfrm>
            <a:off x="342900" y="1728789"/>
            <a:ext cx="11010900" cy="4448174"/>
          </a:xfrm>
        </p:spPr>
        <p:txBody>
          <a:bodyPr/>
          <a:lstStyle/>
          <a:p>
            <a:pPr marL="0" indent="0">
              <a:buNone/>
            </a:pPr>
            <a:r>
              <a:rPr lang="en-GB" dirty="0"/>
              <a:t>Section 7(1) of ACT 992, mentions all the types of companies (required to submit their BO information to the Registrar); </a:t>
            </a:r>
          </a:p>
          <a:p>
            <a:pPr marL="0" indent="0">
              <a:buNone/>
            </a:pPr>
            <a:endParaRPr lang="en-GB" dirty="0"/>
          </a:p>
          <a:p>
            <a:pPr marL="0" indent="0">
              <a:buNone/>
            </a:pPr>
            <a:r>
              <a:rPr lang="en-GB" dirty="0"/>
              <a:t>These are;</a:t>
            </a:r>
          </a:p>
          <a:p>
            <a:pPr>
              <a:buFont typeface="Wingdings" pitchFamily="2" charset="2"/>
              <a:buChar char="§"/>
            </a:pPr>
            <a:r>
              <a:rPr lang="en-GB" dirty="0"/>
              <a:t>Companies limited by shares</a:t>
            </a:r>
          </a:p>
          <a:p>
            <a:pPr>
              <a:buFont typeface="Wingdings" pitchFamily="2" charset="2"/>
              <a:buChar char="§"/>
            </a:pPr>
            <a:r>
              <a:rPr lang="en-GB" dirty="0"/>
              <a:t>Companies limited by guarantee</a:t>
            </a:r>
          </a:p>
          <a:p>
            <a:pPr>
              <a:buFont typeface="Wingdings" pitchFamily="2" charset="2"/>
              <a:buChar char="§"/>
            </a:pPr>
            <a:r>
              <a:rPr lang="en-GB" dirty="0"/>
              <a:t>Unlimited companies</a:t>
            </a:r>
          </a:p>
          <a:p>
            <a:pPr>
              <a:buFont typeface="Wingdings" pitchFamily="2" charset="2"/>
              <a:buChar char="§"/>
            </a:pPr>
            <a:r>
              <a:rPr lang="en-GB" dirty="0"/>
              <a:t>External companies</a:t>
            </a:r>
          </a:p>
          <a:p>
            <a:pPr marL="0" indent="0">
              <a:buNone/>
            </a:pPr>
            <a:endParaRPr lang="en-GB" dirty="0"/>
          </a:p>
          <a:p>
            <a:endParaRPr lang="x-none" dirty="0"/>
          </a:p>
        </p:txBody>
      </p:sp>
    </p:spTree>
    <p:extLst>
      <p:ext uri="{BB962C8B-B14F-4D97-AF65-F5344CB8AC3E}">
        <p14:creationId xmlns:p14="http://schemas.microsoft.com/office/powerpoint/2010/main" val="2438633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3D6B-7454-E248-AE2F-1C8831B11191}"/>
              </a:ext>
            </a:extLst>
          </p:cNvPr>
          <p:cNvSpPr>
            <a:spLocks noGrp="1"/>
          </p:cNvSpPr>
          <p:nvPr>
            <p:ph type="title"/>
          </p:nvPr>
        </p:nvSpPr>
        <p:spPr/>
        <p:txBody>
          <a:bodyPr/>
          <a:lstStyle/>
          <a:p>
            <a:r>
              <a:rPr lang="x-none" b="1" dirty="0"/>
              <a:t>SUBMISSION OF BO INFORMATION</a:t>
            </a:r>
          </a:p>
        </p:txBody>
      </p:sp>
      <p:sp>
        <p:nvSpPr>
          <p:cNvPr id="3" name="Content Placeholder 2">
            <a:extLst>
              <a:ext uri="{FF2B5EF4-FFF2-40B4-BE49-F238E27FC236}">
                <a16:creationId xmlns:a16="http://schemas.microsoft.com/office/drawing/2014/main" id="{CF99D06E-F4AF-4D41-8261-D4B3AB0130A6}"/>
              </a:ext>
            </a:extLst>
          </p:cNvPr>
          <p:cNvSpPr>
            <a:spLocks noGrp="1"/>
          </p:cNvSpPr>
          <p:nvPr>
            <p:ph idx="1"/>
          </p:nvPr>
        </p:nvSpPr>
        <p:spPr/>
        <p:txBody>
          <a:bodyPr/>
          <a:lstStyle/>
          <a:p>
            <a:pPr marL="0" indent="0">
              <a:buNone/>
            </a:pPr>
            <a:r>
              <a:rPr lang="en-GB" dirty="0"/>
              <a:t>When are Companies required to submit BO data to  the Registrar?</a:t>
            </a:r>
          </a:p>
          <a:p>
            <a:pPr marL="0" indent="0">
              <a:buNone/>
            </a:pPr>
            <a:endParaRPr lang="en-GB" dirty="0"/>
          </a:p>
          <a:p>
            <a:pPr>
              <a:buFont typeface="Wingdings" pitchFamily="2" charset="2"/>
              <a:buChar char="§"/>
            </a:pPr>
            <a:r>
              <a:rPr lang="en-GB" dirty="0"/>
              <a:t>Incorporations sec.13(2)(m) of Act 992 </a:t>
            </a:r>
          </a:p>
          <a:p>
            <a:pPr>
              <a:buFont typeface="Wingdings" pitchFamily="2" charset="2"/>
              <a:buChar char="§"/>
            </a:pPr>
            <a:r>
              <a:rPr lang="en-GB" dirty="0"/>
              <a:t>28 days after being entered in the Register of Members</a:t>
            </a:r>
          </a:p>
          <a:p>
            <a:pPr>
              <a:buFont typeface="Wingdings" pitchFamily="2" charset="2"/>
              <a:buChar char="§"/>
            </a:pPr>
            <a:r>
              <a:rPr lang="en-GB" dirty="0"/>
              <a:t>At the time of registration by external companies </a:t>
            </a:r>
          </a:p>
          <a:p>
            <a:pPr>
              <a:buFont typeface="Wingdings" pitchFamily="2" charset="2"/>
              <a:buChar char="§"/>
            </a:pPr>
            <a:r>
              <a:rPr lang="en-GB" dirty="0"/>
              <a:t>Filing of annual returns (Sec126(1)</a:t>
            </a:r>
          </a:p>
          <a:p>
            <a:pPr>
              <a:buFont typeface="Wingdings" pitchFamily="2" charset="2"/>
              <a:buChar char="§"/>
            </a:pPr>
            <a:r>
              <a:rPr lang="en-GB" dirty="0"/>
              <a:t>Whenever there are changes to the BO information</a:t>
            </a:r>
          </a:p>
          <a:p>
            <a:pPr>
              <a:buFont typeface="Wingdings" pitchFamily="2" charset="2"/>
              <a:buChar char="§"/>
            </a:pPr>
            <a:r>
              <a:rPr lang="en-GB" dirty="0"/>
              <a:t>Upon request by the Registrar            	</a:t>
            </a:r>
            <a:endParaRPr lang="x-none" dirty="0"/>
          </a:p>
        </p:txBody>
      </p:sp>
      <p:pic>
        <p:nvPicPr>
          <p:cNvPr id="1025" name="Picture 1" descr="page2image134919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89700" cy="5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6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3C94BE-B480-A84D-9A3F-25F9DE0C83E3}"/>
              </a:ext>
            </a:extLst>
          </p:cNvPr>
          <p:cNvSpPr>
            <a:spLocks noGrp="1"/>
          </p:cNvSpPr>
          <p:nvPr>
            <p:ph idx="1"/>
          </p:nvPr>
        </p:nvSpPr>
        <p:spPr>
          <a:xfrm>
            <a:off x="271463" y="842963"/>
            <a:ext cx="11758612" cy="5686425"/>
          </a:xfrm>
        </p:spPr>
        <p:txBody>
          <a:bodyPr>
            <a:normAutofit fontScale="85000" lnSpcReduction="20000"/>
          </a:bodyPr>
          <a:lstStyle/>
          <a:p>
            <a:pPr marL="0" indent="0">
              <a:buNone/>
            </a:pPr>
            <a:endParaRPr lang="en-GB" dirty="0"/>
          </a:p>
          <a:p>
            <a:pPr marL="0" indent="0" algn="just">
              <a:buNone/>
            </a:pPr>
            <a:r>
              <a:rPr lang="en-GB" sz="3500" dirty="0"/>
              <a:t>PARTICULARS TO BE SUBMIITED:Sec.13 (2)(m) </a:t>
            </a:r>
          </a:p>
          <a:p>
            <a:pPr marL="0" indent="0" algn="just">
              <a:buNone/>
            </a:pPr>
            <a:endParaRPr lang="en-GB" sz="3500" dirty="0"/>
          </a:p>
          <a:p>
            <a:pPr algn="just">
              <a:buFont typeface="Wingdings" pitchFamily="2" charset="2"/>
              <a:buChar char="§"/>
            </a:pPr>
            <a:r>
              <a:rPr lang="en-GB" sz="3500" dirty="0">
                <a:latin typeface="+mj-lt"/>
              </a:rPr>
              <a:t>Full name and any former names or other names</a:t>
            </a:r>
          </a:p>
          <a:p>
            <a:pPr algn="just">
              <a:buFont typeface="Wingdings" pitchFamily="2" charset="2"/>
              <a:buChar char="§"/>
            </a:pPr>
            <a:r>
              <a:rPr lang="en-GB" sz="3500" dirty="0">
                <a:latin typeface="+mj-lt"/>
              </a:rPr>
              <a:t>Date and place of birth</a:t>
            </a:r>
          </a:p>
          <a:p>
            <a:pPr algn="just">
              <a:buFont typeface="Wingdings" pitchFamily="2" charset="2"/>
              <a:buChar char="§"/>
            </a:pPr>
            <a:r>
              <a:rPr lang="en-GB" sz="3500" dirty="0">
                <a:latin typeface="+mj-lt"/>
              </a:rPr>
              <a:t>Telephone number</a:t>
            </a:r>
          </a:p>
          <a:p>
            <a:pPr algn="just">
              <a:buFont typeface="Wingdings" pitchFamily="2" charset="2"/>
              <a:buChar char="§"/>
            </a:pPr>
            <a:r>
              <a:rPr lang="en-GB" sz="3500" dirty="0">
                <a:latin typeface="+mj-lt"/>
              </a:rPr>
              <a:t>Nationality, National Identity Card Number, passport number or other appropriate ID and proof of Identity</a:t>
            </a:r>
          </a:p>
          <a:p>
            <a:pPr algn="just">
              <a:buFont typeface="Wingdings" pitchFamily="2" charset="2"/>
              <a:buChar char="§"/>
            </a:pPr>
            <a:r>
              <a:rPr lang="en-GB" sz="3500" dirty="0">
                <a:latin typeface="+mj-lt"/>
              </a:rPr>
              <a:t>Residential Address, postal and email (Including Digital Address )</a:t>
            </a:r>
          </a:p>
          <a:p>
            <a:pPr algn="just">
              <a:buFont typeface="Wingdings" pitchFamily="2" charset="2"/>
              <a:buChar char="§"/>
            </a:pPr>
            <a:r>
              <a:rPr lang="en-GB" sz="3500" dirty="0">
                <a:latin typeface="+mj-lt"/>
              </a:rPr>
              <a:t>Place of work and position held</a:t>
            </a:r>
          </a:p>
          <a:p>
            <a:pPr algn="just">
              <a:buFont typeface="Wingdings" pitchFamily="2" charset="2"/>
              <a:buChar char="§"/>
            </a:pPr>
            <a:r>
              <a:rPr lang="en-GB" sz="3500" dirty="0">
                <a:latin typeface="+mj-lt"/>
              </a:rPr>
              <a:t>Nature of interest including the details of the legal, financial, security, debenture or informal arrangements giving rise to the BO</a:t>
            </a:r>
          </a:p>
          <a:p>
            <a:pPr algn="just">
              <a:buFont typeface="Wingdings" pitchFamily="2" charset="2"/>
              <a:buChar char="§"/>
            </a:pPr>
            <a:r>
              <a:rPr lang="en-GB" sz="3500" dirty="0">
                <a:latin typeface="+mj-lt"/>
              </a:rPr>
              <a:t>Declaration as to whether the BO is a PEP</a:t>
            </a:r>
          </a:p>
          <a:p>
            <a:pPr marL="0" indent="0">
              <a:buNone/>
            </a:pPr>
            <a:endParaRPr lang="en-US" sz="3500" dirty="0">
              <a:latin typeface="+mj-lt"/>
            </a:endParaRPr>
          </a:p>
          <a:p>
            <a:endParaRPr lang="x-none" dirty="0"/>
          </a:p>
        </p:txBody>
      </p:sp>
    </p:spTree>
    <p:extLst>
      <p:ext uri="{BB962C8B-B14F-4D97-AF65-F5344CB8AC3E}">
        <p14:creationId xmlns:p14="http://schemas.microsoft.com/office/powerpoint/2010/main" val="2006984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611" y="873764"/>
            <a:ext cx="4650378" cy="655000"/>
          </a:xfrm>
        </p:spPr>
        <p:txBody>
          <a:bodyPr>
            <a:noAutofit/>
          </a:bodyPr>
          <a:lstStyle/>
          <a:p>
            <a:pPr algn="ctr"/>
            <a:r>
              <a:rPr lang="en-US" b="1" dirty="0"/>
              <a:t>THRESHOLD</a:t>
            </a:r>
          </a:p>
        </p:txBody>
      </p:sp>
      <p:sp>
        <p:nvSpPr>
          <p:cNvPr id="3" name="Content Placeholder 2"/>
          <p:cNvSpPr>
            <a:spLocks noGrp="1"/>
          </p:cNvSpPr>
          <p:nvPr>
            <p:ph idx="1"/>
          </p:nvPr>
        </p:nvSpPr>
        <p:spPr>
          <a:xfrm>
            <a:off x="522515" y="1528763"/>
            <a:ext cx="11286308" cy="5329237"/>
          </a:xfrm>
        </p:spPr>
        <p:txBody>
          <a:bodyPr>
            <a:noAutofit/>
          </a:bodyPr>
          <a:lstStyle/>
          <a:p>
            <a:pPr marL="0" indent="0">
              <a:buNone/>
            </a:pPr>
            <a:r>
              <a:rPr lang="en-US" sz="3200" dirty="0">
                <a:latin typeface="+mj-lt"/>
              </a:rPr>
              <a:t>Reporting Thresholds – Threshold only applies to companies registered with shares. *Informed by NRA</a:t>
            </a:r>
          </a:p>
          <a:p>
            <a:pPr>
              <a:buFont typeface="Wingdings" panose="05000000000000000000" pitchFamily="2" charset="2"/>
              <a:buChar char="§"/>
            </a:pPr>
            <a:r>
              <a:rPr lang="en-US" sz="3200" dirty="0">
                <a:latin typeface="+mj-lt"/>
              </a:rPr>
              <a:t>Companies in the high risk sectors - 5%  - (</a:t>
            </a:r>
            <a:r>
              <a:rPr lang="en-US" sz="3200" dirty="0"/>
              <a:t>extractive sector, real estate, used car dealerships, financial sector, gambling) </a:t>
            </a:r>
            <a:endParaRPr lang="en-US" sz="3200" dirty="0">
              <a:latin typeface="+mj-lt"/>
            </a:endParaRPr>
          </a:p>
          <a:p>
            <a:pPr>
              <a:buFont typeface="Wingdings" panose="05000000000000000000" pitchFamily="2" charset="2"/>
              <a:buChar char="§"/>
            </a:pPr>
            <a:r>
              <a:rPr lang="en-US" sz="3200" dirty="0">
                <a:latin typeface="+mj-lt"/>
              </a:rPr>
              <a:t>Politically Exposed Person (PEP) – 0%. </a:t>
            </a:r>
          </a:p>
          <a:p>
            <a:pPr>
              <a:buFont typeface="Wingdings" panose="05000000000000000000" pitchFamily="2" charset="2"/>
              <a:buChar char="§"/>
            </a:pPr>
            <a:r>
              <a:rPr lang="en-US" sz="3200" dirty="0">
                <a:latin typeface="+mj-lt"/>
              </a:rPr>
              <a:t>Foreign PEP - 5%</a:t>
            </a:r>
          </a:p>
          <a:p>
            <a:pPr>
              <a:buFont typeface="Wingdings" panose="05000000000000000000" pitchFamily="2" charset="2"/>
              <a:buChar char="§"/>
            </a:pPr>
            <a:r>
              <a:rPr lang="en-GB" sz="3200" dirty="0">
                <a:latin typeface="+mj-lt"/>
              </a:rPr>
              <a:t>All other companies – 20% </a:t>
            </a:r>
            <a:endParaRPr lang="en-US" sz="3200" dirty="0">
              <a:latin typeface="+mj-lt"/>
            </a:endParaRPr>
          </a:p>
          <a:p>
            <a:pPr>
              <a:buFont typeface="Wingdings" panose="05000000000000000000" pitchFamily="2" charset="2"/>
              <a:buChar char="§"/>
            </a:pPr>
            <a:r>
              <a:rPr lang="en-GB" sz="3200" dirty="0">
                <a:latin typeface="+mj-lt"/>
              </a:rPr>
              <a:t>For a BO established through control or influence over a company, there is no threshold. </a:t>
            </a:r>
            <a:endParaRPr lang="en-US" sz="3200" dirty="0">
              <a:latin typeface="+mj-lt"/>
            </a:endParaRPr>
          </a:p>
        </p:txBody>
      </p:sp>
    </p:spTree>
    <p:extLst>
      <p:ext uri="{BB962C8B-B14F-4D97-AF65-F5344CB8AC3E}">
        <p14:creationId xmlns:p14="http://schemas.microsoft.com/office/powerpoint/2010/main" val="3451460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POLITICALLY EXPOSED PERSONS ( PEP)</a:t>
            </a:r>
            <a:endParaRPr lang="en-GB" dirty="0"/>
          </a:p>
        </p:txBody>
      </p:sp>
      <p:sp>
        <p:nvSpPr>
          <p:cNvPr id="3" name="Content Placeholder 2"/>
          <p:cNvSpPr>
            <a:spLocks noGrp="1"/>
          </p:cNvSpPr>
          <p:nvPr>
            <p:ph idx="1"/>
          </p:nvPr>
        </p:nvSpPr>
        <p:spPr/>
        <p:txBody>
          <a:bodyPr/>
          <a:lstStyle/>
          <a:p>
            <a:pPr marL="0" lvl="0" indent="0">
              <a:buNone/>
            </a:pPr>
            <a:r>
              <a:rPr lang="en-US" sz="2400" dirty="0">
                <a:latin typeface="Calibri Light" panose="020F0302020204030204"/>
              </a:rPr>
              <a:t>Politically Exposed Person (PEP) as defined under the first schedule of Act 992 includes;</a:t>
            </a:r>
          </a:p>
          <a:p>
            <a:pPr lvl="0">
              <a:buFont typeface="Wingdings" panose="05000000000000000000" pitchFamily="2" charset="2"/>
              <a:buChar char="§"/>
            </a:pPr>
            <a:r>
              <a:rPr lang="en-US" sz="2400" dirty="0">
                <a:latin typeface="Calibri Light" panose="020F0302020204030204"/>
              </a:rPr>
              <a:t>a person who is or has been entrusted with a prominent public function in this country, a foreign country or an international organization including a senior political party official, government, judicial or military official, a person who is or has been an executive of a State owned company, a senior political party official in a foreign country and  </a:t>
            </a:r>
          </a:p>
          <a:p>
            <a:pPr lvl="0">
              <a:buFont typeface="Wingdings" panose="05000000000000000000" pitchFamily="2" charset="2"/>
              <a:buChar char="§"/>
            </a:pPr>
            <a:r>
              <a:rPr lang="en-US" sz="2400" dirty="0">
                <a:latin typeface="Calibri Light" panose="020F0302020204030204"/>
              </a:rPr>
              <a:t>an immediate family member or close associate of a person referred to in paragraph (a). </a:t>
            </a:r>
          </a:p>
          <a:p>
            <a:pPr lvl="0">
              <a:buFont typeface="Wingdings" panose="05000000000000000000" pitchFamily="2" charset="2"/>
              <a:buChar char="§"/>
            </a:pPr>
            <a:r>
              <a:rPr lang="en-US" sz="2400" dirty="0">
                <a:latin typeface="Calibri Light" panose="020F0302020204030204"/>
              </a:rPr>
              <a:t>Immediate family member or close associate could include spouses, siblings, children, grand parents, grand children and business associates </a:t>
            </a:r>
          </a:p>
          <a:p>
            <a:endParaRPr lang="en-GB" dirty="0"/>
          </a:p>
        </p:txBody>
      </p:sp>
    </p:spTree>
    <p:extLst>
      <p:ext uri="{BB962C8B-B14F-4D97-AF65-F5344CB8AC3E}">
        <p14:creationId xmlns:p14="http://schemas.microsoft.com/office/powerpoint/2010/main" val="1053556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1CA7-6849-EC40-AED0-22021DDAF3A4}"/>
              </a:ext>
            </a:extLst>
          </p:cNvPr>
          <p:cNvSpPr>
            <a:spLocks noGrp="1"/>
          </p:cNvSpPr>
          <p:nvPr>
            <p:ph type="title"/>
          </p:nvPr>
        </p:nvSpPr>
        <p:spPr/>
        <p:txBody>
          <a:bodyPr>
            <a:normAutofit/>
          </a:bodyPr>
          <a:lstStyle/>
          <a:p>
            <a:r>
              <a:rPr lang="x-none" sz="4000" b="1" dirty="0"/>
              <a:t>NON COMPLIANCE AND SANCTIONS</a:t>
            </a:r>
          </a:p>
        </p:txBody>
      </p:sp>
      <p:sp>
        <p:nvSpPr>
          <p:cNvPr id="3" name="Content Placeholder 2">
            <a:extLst>
              <a:ext uri="{FF2B5EF4-FFF2-40B4-BE49-F238E27FC236}">
                <a16:creationId xmlns:a16="http://schemas.microsoft.com/office/drawing/2014/main" id="{2E4C2FBA-6D37-D04E-8482-94D311E8F61F}"/>
              </a:ext>
            </a:extLst>
          </p:cNvPr>
          <p:cNvSpPr>
            <a:spLocks noGrp="1"/>
          </p:cNvSpPr>
          <p:nvPr>
            <p:ph idx="1"/>
          </p:nvPr>
        </p:nvSpPr>
        <p:spPr>
          <a:xfrm>
            <a:off x="838200" y="1700213"/>
            <a:ext cx="10515600" cy="4476749"/>
          </a:xfrm>
        </p:spPr>
        <p:txBody>
          <a:bodyPr>
            <a:normAutofit fontScale="92500" lnSpcReduction="10000"/>
          </a:bodyPr>
          <a:lstStyle/>
          <a:p>
            <a:pPr marL="0" indent="0" algn="just">
              <a:lnSpc>
                <a:spcPct val="100000"/>
              </a:lnSpc>
              <a:buNone/>
            </a:pPr>
            <a:endParaRPr lang="en-GB" dirty="0"/>
          </a:p>
          <a:p>
            <a:pPr marL="0" indent="0" algn="just">
              <a:lnSpc>
                <a:spcPct val="100000"/>
              </a:lnSpc>
              <a:buNone/>
            </a:pPr>
            <a:r>
              <a:rPr lang="en-GB" sz="3600" dirty="0"/>
              <a:t>A </a:t>
            </a:r>
            <a:r>
              <a:rPr lang="en-GB" sz="3600" b="1" dirty="0"/>
              <a:t>person</a:t>
            </a:r>
            <a:r>
              <a:rPr lang="en-GB" sz="3600" dirty="0"/>
              <a:t> who fails to provide the information required or provides false or misleading information to the Registrar commits an offence and is liable on </a:t>
            </a:r>
            <a:r>
              <a:rPr lang="en-GB" sz="3600" b="1" dirty="0"/>
              <a:t>summary conviction to a fine of not less than one hundred and fifty penalty units and not more than two hundred and fifty units or to a term of imprisonment not less than one year and not more than two years or both.</a:t>
            </a:r>
            <a:r>
              <a:rPr lang="en-GB" sz="3600" dirty="0"/>
              <a:t> </a:t>
            </a:r>
          </a:p>
          <a:p>
            <a:pPr marL="0" indent="0" algn="just">
              <a:lnSpc>
                <a:spcPct val="100000"/>
              </a:lnSpc>
              <a:buNone/>
            </a:pPr>
            <a:r>
              <a:rPr lang="en-GB" dirty="0">
                <a:solidFill>
                  <a:srgbClr val="FF0000"/>
                </a:solidFill>
              </a:rPr>
              <a:t>Section 35(14)</a:t>
            </a:r>
          </a:p>
          <a:p>
            <a:endParaRPr lang="x-none" dirty="0"/>
          </a:p>
        </p:txBody>
      </p:sp>
    </p:spTree>
    <p:extLst>
      <p:ext uri="{BB962C8B-B14F-4D97-AF65-F5344CB8AC3E}">
        <p14:creationId xmlns:p14="http://schemas.microsoft.com/office/powerpoint/2010/main" val="3426037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10AE-9C09-4C47-8B10-2B203A831663}"/>
              </a:ext>
            </a:extLst>
          </p:cNvPr>
          <p:cNvSpPr>
            <a:spLocks noGrp="1"/>
          </p:cNvSpPr>
          <p:nvPr>
            <p:ph type="title"/>
          </p:nvPr>
        </p:nvSpPr>
        <p:spPr/>
        <p:txBody>
          <a:bodyPr/>
          <a:lstStyle/>
          <a:p>
            <a:r>
              <a:rPr lang="x-none" b="1" dirty="0"/>
              <a:t>NON-COMPLIANCE cont’d</a:t>
            </a:r>
          </a:p>
        </p:txBody>
      </p:sp>
      <p:sp>
        <p:nvSpPr>
          <p:cNvPr id="3" name="Content Placeholder 2">
            <a:extLst>
              <a:ext uri="{FF2B5EF4-FFF2-40B4-BE49-F238E27FC236}">
                <a16:creationId xmlns:a16="http://schemas.microsoft.com/office/drawing/2014/main" id="{0834F506-78A5-1B4B-B020-DD68F6E9615D}"/>
              </a:ext>
            </a:extLst>
          </p:cNvPr>
          <p:cNvSpPr>
            <a:spLocks noGrp="1"/>
          </p:cNvSpPr>
          <p:nvPr>
            <p:ph idx="1"/>
          </p:nvPr>
        </p:nvSpPr>
        <p:spPr/>
        <p:txBody>
          <a:bodyPr>
            <a:normAutofit fontScale="92500" lnSpcReduction="20000"/>
          </a:bodyPr>
          <a:lstStyle/>
          <a:p>
            <a:pPr marL="0" indent="0">
              <a:lnSpc>
                <a:spcPct val="110000"/>
              </a:lnSpc>
              <a:buNone/>
            </a:pPr>
            <a:endParaRPr lang="en-GB" dirty="0"/>
          </a:p>
          <a:p>
            <a:pPr marL="0" indent="0">
              <a:lnSpc>
                <a:spcPct val="110000"/>
              </a:lnSpc>
              <a:buNone/>
            </a:pPr>
            <a:r>
              <a:rPr lang="en-GB" sz="3900" dirty="0"/>
              <a:t>Where a </a:t>
            </a:r>
            <a:r>
              <a:rPr lang="en-GB" sz="3900" b="1" dirty="0"/>
              <a:t>company</a:t>
            </a:r>
            <a:r>
              <a:rPr lang="en-GB" sz="3900" dirty="0"/>
              <a:t> defaults in complying with this section, the company and every officer of the company that is in defaults is liable to pay to the Registrar, an administrative penalty of twenty-five penalty units for each day during which the defaults continues.</a:t>
            </a:r>
          </a:p>
          <a:p>
            <a:pPr marL="0" indent="0">
              <a:lnSpc>
                <a:spcPct val="110000"/>
              </a:lnSpc>
              <a:buNone/>
            </a:pPr>
            <a:endParaRPr lang="en-GB" dirty="0"/>
          </a:p>
          <a:p>
            <a:pPr marL="0" indent="0">
              <a:lnSpc>
                <a:spcPct val="110000"/>
              </a:lnSpc>
              <a:buNone/>
            </a:pPr>
            <a:r>
              <a:rPr lang="en-GB" dirty="0"/>
              <a:t> </a:t>
            </a:r>
            <a:r>
              <a:rPr lang="en-GB" dirty="0">
                <a:solidFill>
                  <a:srgbClr val="FF0000"/>
                </a:solidFill>
              </a:rPr>
              <a:t>Section 35(15)</a:t>
            </a:r>
          </a:p>
          <a:p>
            <a:endParaRPr lang="x-none" dirty="0"/>
          </a:p>
        </p:txBody>
      </p:sp>
    </p:spTree>
    <p:extLst>
      <p:ext uri="{BB962C8B-B14F-4D97-AF65-F5344CB8AC3E}">
        <p14:creationId xmlns:p14="http://schemas.microsoft.com/office/powerpoint/2010/main" val="1107153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708C-F56B-ED41-8EA2-A037A74E9907}"/>
              </a:ext>
            </a:extLst>
          </p:cNvPr>
          <p:cNvSpPr>
            <a:spLocks noGrp="1"/>
          </p:cNvSpPr>
          <p:nvPr>
            <p:ph type="title"/>
          </p:nvPr>
        </p:nvSpPr>
        <p:spPr>
          <a:xfrm>
            <a:off x="838200" y="873764"/>
            <a:ext cx="10515600" cy="640712"/>
          </a:xfrm>
        </p:spPr>
        <p:txBody>
          <a:bodyPr>
            <a:normAutofit fontScale="90000"/>
          </a:bodyPr>
          <a:lstStyle/>
          <a:p>
            <a:r>
              <a:rPr lang="x-none" b="1" dirty="0"/>
              <a:t>REGULATIONS/GUIDELINES/PROCEDURES</a:t>
            </a:r>
          </a:p>
        </p:txBody>
      </p:sp>
      <p:sp>
        <p:nvSpPr>
          <p:cNvPr id="3" name="Content Placeholder 2">
            <a:extLst>
              <a:ext uri="{FF2B5EF4-FFF2-40B4-BE49-F238E27FC236}">
                <a16:creationId xmlns:a16="http://schemas.microsoft.com/office/drawing/2014/main" id="{50F6F44C-FA17-6E4A-8A4D-457A34903131}"/>
              </a:ext>
            </a:extLst>
          </p:cNvPr>
          <p:cNvSpPr>
            <a:spLocks noGrp="1"/>
          </p:cNvSpPr>
          <p:nvPr>
            <p:ph idx="1"/>
          </p:nvPr>
        </p:nvSpPr>
        <p:spPr>
          <a:xfrm>
            <a:off x="838200" y="1836023"/>
            <a:ext cx="10515600" cy="4340940"/>
          </a:xfrm>
        </p:spPr>
        <p:txBody>
          <a:bodyPr>
            <a:noAutofit/>
          </a:bodyPr>
          <a:lstStyle/>
          <a:p>
            <a:r>
              <a:rPr lang="x-none" sz="3200" dirty="0"/>
              <a:t>The law mandates the Registrar-General’s Department to formulate regulation,guidelines and procedures for </a:t>
            </a:r>
            <a:r>
              <a:rPr lang="en-GB" sz="3200" dirty="0" err="1"/>
              <a:t>th</a:t>
            </a:r>
            <a:r>
              <a:rPr lang="x-none" sz="3200" dirty="0"/>
              <a:t>e effective implementation of the Beneficial Ownership Regime</a:t>
            </a:r>
            <a:endParaRPr lang="en-GB" sz="3200" dirty="0"/>
          </a:p>
          <a:p>
            <a:r>
              <a:rPr lang="en-GB" sz="3200" dirty="0"/>
              <a:t>S.381(2)(d) - templates for BO info collection</a:t>
            </a:r>
          </a:p>
          <a:p>
            <a:r>
              <a:rPr lang="en-GB" sz="3200" dirty="0"/>
              <a:t>S.381 (2)(f) – to prescribe thresholds</a:t>
            </a:r>
          </a:p>
          <a:p>
            <a:endParaRPr lang="en-GB" sz="3200" dirty="0"/>
          </a:p>
          <a:p>
            <a:r>
              <a:rPr lang="en-GB" sz="3200" dirty="0"/>
              <a:t>S. 382 – The Registrar may issue directives and guidelines to give full effect to the Act.</a:t>
            </a:r>
            <a:endParaRPr lang="x-none" sz="3200" dirty="0"/>
          </a:p>
        </p:txBody>
      </p:sp>
    </p:spTree>
    <p:extLst>
      <p:ext uri="{BB962C8B-B14F-4D97-AF65-F5344CB8AC3E}">
        <p14:creationId xmlns:p14="http://schemas.microsoft.com/office/powerpoint/2010/main" val="3054710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8492"/>
            <a:ext cx="7842813" cy="489058"/>
          </a:xfrm>
        </p:spPr>
        <p:txBody>
          <a:bodyPr>
            <a:noAutofit/>
          </a:bodyPr>
          <a:lstStyle/>
          <a:p>
            <a:r>
              <a:rPr lang="en-GB" sz="3200" b="1" dirty="0"/>
              <a:t>OTHER REFORMS TO NOTE</a:t>
            </a:r>
            <a:endParaRPr lang="en-GB" sz="3200" dirty="0"/>
          </a:p>
        </p:txBody>
      </p:sp>
      <p:sp>
        <p:nvSpPr>
          <p:cNvPr id="3" name="Content Placeholder 2"/>
          <p:cNvSpPr>
            <a:spLocks noGrp="1"/>
          </p:cNvSpPr>
          <p:nvPr>
            <p:ph idx="1"/>
          </p:nvPr>
        </p:nvSpPr>
        <p:spPr>
          <a:xfrm>
            <a:off x="838200" y="1041722"/>
            <a:ext cx="10515600" cy="5367787"/>
          </a:xfrm>
        </p:spPr>
        <p:txBody>
          <a:bodyPr>
            <a:normAutofit fontScale="25000" lnSpcReduction="20000"/>
          </a:bodyPr>
          <a:lstStyle/>
          <a:p>
            <a:endParaRPr lang="en-GB" sz="9600" dirty="0"/>
          </a:p>
          <a:p>
            <a:r>
              <a:rPr lang="en-GB" sz="11200" dirty="0"/>
              <a:t>A right to apply for incorporation is now 18 years – S. 12. </a:t>
            </a:r>
          </a:p>
          <a:p>
            <a:r>
              <a:rPr lang="en-GB" sz="11200" dirty="0"/>
              <a:t>No need for Commissioner of Oath – self declaration enough</a:t>
            </a:r>
          </a:p>
          <a:p>
            <a:r>
              <a:rPr lang="en-GB" sz="11200" dirty="0"/>
              <a:t>Company seal not obligatory (S. 150 (1)(d)(</a:t>
            </a:r>
            <a:r>
              <a:rPr lang="en-GB" sz="11200" dirty="0" err="1"/>
              <a:t>i</a:t>
            </a:r>
            <a:r>
              <a:rPr lang="en-GB" sz="11200" dirty="0"/>
              <a:t>) &amp; (ii) )</a:t>
            </a:r>
          </a:p>
          <a:p>
            <a:r>
              <a:rPr lang="en-US" sz="11200" dirty="0"/>
              <a:t>The practice of issuing Commencement Certificates has been abolished.</a:t>
            </a:r>
          </a:p>
          <a:p>
            <a:r>
              <a:rPr lang="en-US" sz="11200" dirty="0"/>
              <a:t>No minimum capital requirement before commencement of operations except to meet minimum capital requirement by foreign companies.</a:t>
            </a:r>
          </a:p>
          <a:p>
            <a:r>
              <a:rPr lang="en-US" sz="11200" dirty="0"/>
              <a:t>Registration of particulars of charges created by companies is now 45days instead of 28days as stated in Section 110 of Act 992.</a:t>
            </a:r>
          </a:p>
          <a:p>
            <a:r>
              <a:rPr lang="en-US" sz="11200" dirty="0"/>
              <a:t>Administrative Penalties to ensure compliance</a:t>
            </a:r>
          </a:p>
          <a:p>
            <a:pPr marL="0" indent="0">
              <a:buNone/>
            </a:pPr>
            <a:endParaRPr lang="en-US" sz="11200" dirty="0"/>
          </a:p>
          <a:p>
            <a:pPr marL="0" indent="0">
              <a:buNone/>
            </a:pPr>
            <a:r>
              <a:rPr lang="en-US" sz="11200" dirty="0"/>
              <a:t>All these reforms were to promote ease of doing business</a:t>
            </a:r>
          </a:p>
          <a:p>
            <a:endParaRPr lang="en-US" sz="11200" dirty="0"/>
          </a:p>
          <a:p>
            <a:endParaRPr lang="en-GB" dirty="0"/>
          </a:p>
        </p:txBody>
      </p:sp>
    </p:spTree>
    <p:extLst>
      <p:ext uri="{BB962C8B-B14F-4D97-AF65-F5344CB8AC3E}">
        <p14:creationId xmlns:p14="http://schemas.microsoft.com/office/powerpoint/2010/main" val="274321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9867-04FF-764D-A099-76047F173A3E}"/>
              </a:ext>
            </a:extLst>
          </p:cNvPr>
          <p:cNvSpPr>
            <a:spLocks noGrp="1"/>
          </p:cNvSpPr>
          <p:nvPr>
            <p:ph type="title"/>
          </p:nvPr>
        </p:nvSpPr>
        <p:spPr>
          <a:xfrm>
            <a:off x="385763" y="371475"/>
            <a:ext cx="10968037" cy="557213"/>
          </a:xfrm>
        </p:spPr>
        <p:txBody>
          <a:bodyPr>
            <a:normAutofit fontScale="90000"/>
          </a:bodyPr>
          <a:lstStyle/>
          <a:p>
            <a:r>
              <a:rPr lang="x-none"/>
              <a:t>The Office of the Registrar of Companies </a:t>
            </a:r>
            <a:r>
              <a:rPr lang="en-US" dirty="0"/>
              <a:t>–cont’d</a:t>
            </a:r>
            <a:endParaRPr lang="x-none" dirty="0"/>
          </a:p>
        </p:txBody>
      </p:sp>
      <p:sp>
        <p:nvSpPr>
          <p:cNvPr id="3" name="Content Placeholder 2">
            <a:extLst>
              <a:ext uri="{FF2B5EF4-FFF2-40B4-BE49-F238E27FC236}">
                <a16:creationId xmlns:a16="http://schemas.microsoft.com/office/drawing/2014/main" id="{18CA3ED9-71C6-924D-AA19-F0E1DEDD4D81}"/>
              </a:ext>
            </a:extLst>
          </p:cNvPr>
          <p:cNvSpPr>
            <a:spLocks noGrp="1"/>
          </p:cNvSpPr>
          <p:nvPr>
            <p:ph idx="1"/>
          </p:nvPr>
        </p:nvSpPr>
        <p:spPr>
          <a:xfrm>
            <a:off x="385763" y="928688"/>
            <a:ext cx="11301412" cy="5557837"/>
          </a:xfrm>
        </p:spPr>
        <p:txBody>
          <a:bodyPr>
            <a:normAutofit/>
          </a:bodyPr>
          <a:lstStyle/>
          <a:p>
            <a:pPr marL="0" indent="0">
              <a:buNone/>
            </a:pPr>
            <a:endParaRPr lang="x-none" dirty="0">
              <a:solidFill>
                <a:srgbClr val="FF0000"/>
              </a:solidFill>
            </a:endParaRPr>
          </a:p>
          <a:p>
            <a:r>
              <a:rPr lang="x-none" dirty="0"/>
              <a:t>The ORC may acquire and hold property and enter into a contract or any other transaction. </a:t>
            </a:r>
          </a:p>
          <a:p>
            <a:pPr marL="0" indent="0">
              <a:buNone/>
            </a:pPr>
            <a:endParaRPr lang="x-none" dirty="0"/>
          </a:p>
          <a:p>
            <a:r>
              <a:rPr lang="x-none" dirty="0"/>
              <a:t>The Registrar shall have a seal that shall bear the words “Registrar of Companies, Ghana”. </a:t>
            </a:r>
          </a:p>
          <a:p>
            <a:pPr marL="0" indent="0">
              <a:buNone/>
            </a:pPr>
            <a:endParaRPr lang="x-none" dirty="0"/>
          </a:p>
          <a:p>
            <a:r>
              <a:rPr lang="x-none" dirty="0"/>
              <a:t>The Office of the Registrar of Companies has financial autonomy  s.352</a:t>
            </a:r>
          </a:p>
          <a:p>
            <a:pPr marL="0" indent="0">
              <a:buNone/>
            </a:pPr>
            <a:r>
              <a:rPr lang="x-none" dirty="0"/>
              <a:t>   subject to the provisions of this Act. </a:t>
            </a:r>
          </a:p>
          <a:p>
            <a:endParaRPr lang="x-none" dirty="0"/>
          </a:p>
          <a:p>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107818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57" y="879676"/>
            <a:ext cx="8477954" cy="554014"/>
          </a:xfrm>
        </p:spPr>
        <p:txBody>
          <a:bodyPr>
            <a:noAutofit/>
          </a:bodyPr>
          <a:lstStyle/>
          <a:p>
            <a:r>
              <a:rPr lang="en-GB" sz="2400" b="1" dirty="0"/>
              <a:t>ENTERPRISES ELIGIBLE FOR FOREIGN PARTICIPATION AND MINIMUM FOREIGN CAPITAL REQUIREMENTS UNDER GIPC ACT 865</a:t>
            </a:r>
            <a:endParaRPr lang="en-US" sz="2400" b="1" dirty="0"/>
          </a:p>
        </p:txBody>
      </p:sp>
      <p:sp>
        <p:nvSpPr>
          <p:cNvPr id="3" name="Content Placeholder 2"/>
          <p:cNvSpPr>
            <a:spLocks noGrp="1"/>
          </p:cNvSpPr>
          <p:nvPr>
            <p:ph idx="1"/>
          </p:nvPr>
        </p:nvSpPr>
        <p:spPr>
          <a:xfrm>
            <a:off x="838200" y="1625600"/>
            <a:ext cx="10515600" cy="4690531"/>
          </a:xfrm>
        </p:spPr>
        <p:txBody>
          <a:bodyPr>
            <a:normAutofit fontScale="92500" lnSpcReduction="10000"/>
          </a:bodyPr>
          <a:lstStyle/>
          <a:p>
            <a:endParaRPr lang="en-GB" dirty="0"/>
          </a:p>
          <a:p>
            <a:r>
              <a:rPr lang="en-GB" dirty="0"/>
              <a:t>In the case of a joint enterprise with a Ghanaian Partner, there is investment by the non-Ghanaian of foreign capital of not less than </a:t>
            </a:r>
            <a:r>
              <a:rPr lang="en-GB" b="1" dirty="0"/>
              <a:t>US$200,000.00 </a:t>
            </a:r>
            <a:r>
              <a:rPr lang="en-GB" dirty="0"/>
              <a:t>or its equivalent worth in capital goods by way of equity participation;</a:t>
            </a:r>
          </a:p>
          <a:p>
            <a:r>
              <a:rPr lang="en-GB" dirty="0"/>
              <a:t>Where the enterprise is wholly owned by a non-Ghanaian there is an investment of foreign capital of not less than </a:t>
            </a:r>
            <a:r>
              <a:rPr lang="en-GB" b="1" dirty="0"/>
              <a:t>US$500,000.00</a:t>
            </a:r>
            <a:r>
              <a:rPr lang="en-GB" dirty="0"/>
              <a:t> or its equivalent worth in capital goods by way of equity capital</a:t>
            </a:r>
          </a:p>
          <a:p>
            <a:r>
              <a:rPr lang="en-GB" dirty="0"/>
              <a:t>Notwithstanding above provisions, in the case of a </a:t>
            </a:r>
            <a:r>
              <a:rPr lang="en-GB" b="1" dirty="0"/>
              <a:t>trading </a:t>
            </a:r>
            <a:r>
              <a:rPr lang="en-GB" dirty="0"/>
              <a:t>enterprise involving ONLY the purchasing and selling of goods which is either wholly or partly owned by a non-Ghanaian, there shall be an investment of foreign capital or its equivalent in goods worth at least </a:t>
            </a:r>
            <a:r>
              <a:rPr lang="en-GB" b="1" dirty="0"/>
              <a:t>US$1,000,000.00</a:t>
            </a:r>
            <a:r>
              <a:rPr lang="en-GB" dirty="0"/>
              <a:t> by way of equity capital and the enterprise shall employ at least 20 Ghanaians</a:t>
            </a:r>
          </a:p>
        </p:txBody>
      </p:sp>
    </p:spTree>
    <p:extLst>
      <p:ext uri="{BB962C8B-B14F-4D97-AF65-F5344CB8AC3E}">
        <p14:creationId xmlns:p14="http://schemas.microsoft.com/office/powerpoint/2010/main" val="3266899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FB900-10AB-46F5-AE38-3788170B67A4}"/>
              </a:ext>
            </a:extLst>
          </p:cNvPr>
          <p:cNvSpPr>
            <a:spLocks noGrp="1"/>
          </p:cNvSpPr>
          <p:nvPr>
            <p:ph type="title"/>
          </p:nvPr>
        </p:nvSpPr>
        <p:spPr>
          <a:xfrm>
            <a:off x="838200" y="873764"/>
            <a:ext cx="8633178" cy="413170"/>
          </a:xfrm>
        </p:spPr>
        <p:txBody>
          <a:bodyPr>
            <a:noAutofit/>
          </a:bodyPr>
          <a:lstStyle/>
          <a:p>
            <a:r>
              <a:rPr lang="en-US" sz="4000" b="1" dirty="0"/>
              <a:t>Other Requirements by the ORC</a:t>
            </a:r>
          </a:p>
        </p:txBody>
      </p:sp>
      <p:sp>
        <p:nvSpPr>
          <p:cNvPr id="3" name="Content Placeholder 2">
            <a:extLst>
              <a:ext uri="{FF2B5EF4-FFF2-40B4-BE49-F238E27FC236}">
                <a16:creationId xmlns:a16="http://schemas.microsoft.com/office/drawing/2014/main" id="{CD6EC6BC-E4EC-4128-AB00-F13AB63251FA}"/>
              </a:ext>
            </a:extLst>
          </p:cNvPr>
          <p:cNvSpPr>
            <a:spLocks noGrp="1"/>
          </p:cNvSpPr>
          <p:nvPr>
            <p:ph idx="1"/>
          </p:nvPr>
        </p:nvSpPr>
        <p:spPr>
          <a:xfrm>
            <a:off x="838200" y="1512711"/>
            <a:ext cx="10515600" cy="4664251"/>
          </a:xfrm>
        </p:spPr>
        <p:txBody>
          <a:bodyPr>
            <a:normAutofit/>
          </a:bodyPr>
          <a:lstStyle/>
          <a:p>
            <a:endParaRPr lang="en-US" dirty="0"/>
          </a:p>
          <a:p>
            <a:r>
              <a:rPr lang="en-US" dirty="0"/>
              <a:t>All Companies registered before 2012 must update their information through a re-registration exercise.</a:t>
            </a:r>
          </a:p>
          <a:p>
            <a:r>
              <a:rPr lang="en-US" dirty="0"/>
              <a:t>All existing Companies must declare their Beneficial Owners by filing BO forms.</a:t>
            </a:r>
          </a:p>
          <a:p>
            <a:r>
              <a:rPr lang="en-US" dirty="0"/>
              <a:t>Filing of Annual Returns and Audited Financial Statements cannot be done by existing companies unless they have complied with the directive to amend their suffixes and to file their Bos..</a:t>
            </a:r>
            <a:endParaRPr lang="x-none" dirty="0"/>
          </a:p>
          <a:p>
            <a:endParaRPr lang="en-US" dirty="0"/>
          </a:p>
          <a:p>
            <a:endParaRPr lang="x-none" dirty="0"/>
          </a:p>
          <a:p>
            <a:endParaRPr lang="en-US" dirty="0"/>
          </a:p>
        </p:txBody>
      </p:sp>
    </p:spTree>
    <p:extLst>
      <p:ext uri="{BB962C8B-B14F-4D97-AF65-F5344CB8AC3E}">
        <p14:creationId xmlns:p14="http://schemas.microsoft.com/office/powerpoint/2010/main" val="2710791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6D78-0BFC-4EB6-A66D-DF691493B27F}"/>
              </a:ext>
            </a:extLst>
          </p:cNvPr>
          <p:cNvSpPr>
            <a:spLocks noGrp="1"/>
          </p:cNvSpPr>
          <p:nvPr>
            <p:ph type="title"/>
          </p:nvPr>
        </p:nvSpPr>
        <p:spPr>
          <a:xfrm>
            <a:off x="838200" y="365126"/>
            <a:ext cx="10515600" cy="608651"/>
          </a:xfrm>
        </p:spPr>
        <p:txBody>
          <a:bodyPr>
            <a:normAutofit/>
          </a:bodyPr>
          <a:lstStyle/>
          <a:p>
            <a:r>
              <a:rPr lang="en-US" sz="3600" dirty="0"/>
              <a:t>Resultant reforms to Company Registration</a:t>
            </a:r>
          </a:p>
        </p:txBody>
      </p:sp>
      <p:sp>
        <p:nvSpPr>
          <p:cNvPr id="3" name="Content Placeholder 2">
            <a:extLst>
              <a:ext uri="{FF2B5EF4-FFF2-40B4-BE49-F238E27FC236}">
                <a16:creationId xmlns:a16="http://schemas.microsoft.com/office/drawing/2014/main" id="{558C0A71-479A-4047-A96A-35C2CCDA87F2}"/>
              </a:ext>
            </a:extLst>
          </p:cNvPr>
          <p:cNvSpPr>
            <a:spLocks noGrp="1"/>
          </p:cNvSpPr>
          <p:nvPr>
            <p:ph idx="1"/>
          </p:nvPr>
        </p:nvSpPr>
        <p:spPr>
          <a:xfrm>
            <a:off x="838200" y="1306286"/>
            <a:ext cx="10515600" cy="4870677"/>
          </a:xfrm>
          <a:solidFill>
            <a:schemeClr val="accent4">
              <a:lumMod val="20000"/>
              <a:lumOff val="80000"/>
            </a:schemeClr>
          </a:solidFill>
        </p:spPr>
        <p:txBody>
          <a:bodyPr>
            <a:normAutofit lnSpcReduction="10000"/>
          </a:bodyPr>
          <a:lstStyle/>
          <a:p>
            <a:r>
              <a:rPr lang="en-GB" dirty="0"/>
              <a:t>New Forms have been designed as a result of the new requirements under Act 992</a:t>
            </a:r>
          </a:p>
          <a:p>
            <a:r>
              <a:rPr lang="en-GB" dirty="0">
                <a:solidFill>
                  <a:srgbClr val="FF0000"/>
                </a:solidFill>
              </a:rPr>
              <a:t>Statutory declarations from directors</a:t>
            </a:r>
          </a:p>
          <a:p>
            <a:r>
              <a:rPr lang="en-GB" dirty="0">
                <a:solidFill>
                  <a:srgbClr val="FF0000"/>
                </a:solidFill>
              </a:rPr>
              <a:t>Consent letters from directors and secretary required</a:t>
            </a:r>
          </a:p>
          <a:p>
            <a:r>
              <a:rPr lang="en-GB" dirty="0">
                <a:solidFill>
                  <a:srgbClr val="FF0000"/>
                </a:solidFill>
              </a:rPr>
              <a:t>Confirmation that secretary meets any one of the legal qualifications</a:t>
            </a:r>
          </a:p>
          <a:p>
            <a:r>
              <a:rPr lang="en-GB" dirty="0">
                <a:solidFill>
                  <a:srgbClr val="FF0000"/>
                </a:solidFill>
              </a:rPr>
              <a:t>Completion of BO Forms (BO 1,BO 2,BO 3 and BO 4)</a:t>
            </a:r>
          </a:p>
          <a:p>
            <a:r>
              <a:rPr lang="en-GB" dirty="0">
                <a:solidFill>
                  <a:srgbClr val="FF0000"/>
                </a:solidFill>
              </a:rPr>
              <a:t>Two directors and a secretary may sign in place of company seal </a:t>
            </a:r>
            <a:r>
              <a:rPr lang="en-GB" dirty="0" err="1">
                <a:solidFill>
                  <a:srgbClr val="FF0000"/>
                </a:solidFill>
              </a:rPr>
              <a:t>etc</a:t>
            </a:r>
            <a:endParaRPr lang="en-GB" dirty="0">
              <a:solidFill>
                <a:srgbClr val="FF0000"/>
              </a:solidFill>
            </a:endParaRPr>
          </a:p>
          <a:p>
            <a:r>
              <a:rPr lang="en-GB" dirty="0"/>
              <a:t>All these Forms have been uploaded unto the website of the Department and can be downloaded freely at </a:t>
            </a:r>
            <a:r>
              <a:rPr lang="en-GB" dirty="0">
                <a:hlinkClick r:id="rId2"/>
              </a:rPr>
              <a:t>www.rgd.gov.gh</a:t>
            </a:r>
            <a:r>
              <a:rPr lang="en-GB" dirty="0"/>
              <a:t>. The website of the ORC is currently under development. These Forms would be moved to </a:t>
            </a:r>
            <a:r>
              <a:rPr lang="en-GB" dirty="0">
                <a:hlinkClick r:id="rId2"/>
              </a:rPr>
              <a:t>www.orc.gov.gh</a:t>
            </a:r>
            <a:r>
              <a:rPr lang="en-GB" dirty="0"/>
              <a:t> when completed.</a:t>
            </a:r>
          </a:p>
          <a:p>
            <a:pPr marL="0" indent="0">
              <a:buNone/>
            </a:pPr>
            <a:endParaRPr lang="en-GB" dirty="0"/>
          </a:p>
          <a:p>
            <a:endParaRPr lang="en-US" dirty="0"/>
          </a:p>
        </p:txBody>
      </p:sp>
    </p:spTree>
    <p:extLst>
      <p:ext uri="{BB962C8B-B14F-4D97-AF65-F5344CB8AC3E}">
        <p14:creationId xmlns:p14="http://schemas.microsoft.com/office/powerpoint/2010/main" val="68704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0" y="451413"/>
            <a:ext cx="8391645" cy="358815"/>
          </a:xfrm>
        </p:spPr>
        <p:txBody>
          <a:bodyPr>
            <a:noAutofit/>
          </a:bodyPr>
          <a:lstStyle/>
          <a:p>
            <a:r>
              <a:rPr lang="en-GB" sz="2800" b="1" dirty="0"/>
              <a:t>DOCUMENTS</a:t>
            </a:r>
            <a:r>
              <a:rPr lang="en-GB" sz="3200" b="1" dirty="0"/>
              <a:t>  RECEIVED AFTER REGISTRATION</a:t>
            </a:r>
          </a:p>
        </p:txBody>
      </p:sp>
      <p:sp>
        <p:nvSpPr>
          <p:cNvPr id="3" name="Text Placeholder 2"/>
          <p:cNvSpPr>
            <a:spLocks noGrp="1"/>
          </p:cNvSpPr>
          <p:nvPr>
            <p:ph type="body" idx="1"/>
          </p:nvPr>
        </p:nvSpPr>
        <p:spPr/>
        <p:txBody>
          <a:bodyPr>
            <a:normAutofit lnSpcReduction="10000"/>
          </a:bodyPr>
          <a:lstStyle/>
          <a:p>
            <a:endParaRPr lang="en-GB" dirty="0"/>
          </a:p>
          <a:p>
            <a:r>
              <a:rPr lang="en-GB" dirty="0"/>
              <a:t>TYPE OF COMPANY</a:t>
            </a:r>
          </a:p>
          <a:p>
            <a:endParaRPr lang="en-GB" dirty="0"/>
          </a:p>
        </p:txBody>
      </p:sp>
      <p:sp>
        <p:nvSpPr>
          <p:cNvPr id="4" name="Content Placeholder 3"/>
          <p:cNvSpPr>
            <a:spLocks noGrp="1"/>
          </p:cNvSpPr>
          <p:nvPr>
            <p:ph sz="half" idx="2"/>
          </p:nvPr>
        </p:nvSpPr>
        <p:spPr/>
        <p:txBody>
          <a:bodyPr/>
          <a:lstStyle/>
          <a:p>
            <a:r>
              <a:rPr lang="en-GB" dirty="0">
                <a:solidFill>
                  <a:schemeClr val="tx1">
                    <a:lumMod val="75000"/>
                  </a:schemeClr>
                </a:solidFill>
              </a:rPr>
              <a:t>Private Unlimited Company</a:t>
            </a:r>
          </a:p>
          <a:p>
            <a:endParaRPr lang="en-GB" dirty="0">
              <a:solidFill>
                <a:schemeClr val="tx1">
                  <a:lumMod val="75000"/>
                </a:schemeClr>
              </a:solidFill>
            </a:endParaRPr>
          </a:p>
          <a:p>
            <a:pPr marL="0" indent="0">
              <a:buNone/>
            </a:pPr>
            <a:endParaRPr lang="en-GB" dirty="0">
              <a:solidFill>
                <a:schemeClr val="tx1">
                  <a:lumMod val="75000"/>
                </a:schemeClr>
              </a:solidFill>
            </a:endParaRPr>
          </a:p>
          <a:p>
            <a:pPr marL="0" indent="0">
              <a:buNone/>
            </a:pPr>
            <a:endParaRPr lang="en-GB" dirty="0">
              <a:solidFill>
                <a:schemeClr val="tx1">
                  <a:lumMod val="75000"/>
                </a:schemeClr>
              </a:solidFill>
            </a:endParaRPr>
          </a:p>
          <a:p>
            <a:r>
              <a:rPr lang="en-GB" dirty="0">
                <a:solidFill>
                  <a:schemeClr val="tx1">
                    <a:lumMod val="75000"/>
                  </a:schemeClr>
                </a:solidFill>
              </a:rPr>
              <a:t>Private Limited by Guarantee</a:t>
            </a:r>
          </a:p>
          <a:p>
            <a:endParaRPr lang="en-GB" dirty="0"/>
          </a:p>
          <a:p>
            <a:endParaRPr lang="en-GB" dirty="0"/>
          </a:p>
          <a:p>
            <a:endParaRPr lang="en-GB" dirty="0"/>
          </a:p>
        </p:txBody>
      </p:sp>
      <p:sp>
        <p:nvSpPr>
          <p:cNvPr id="5" name="Text Placeholder 4"/>
          <p:cNvSpPr>
            <a:spLocks noGrp="1"/>
          </p:cNvSpPr>
          <p:nvPr>
            <p:ph type="body" sz="quarter" idx="3"/>
          </p:nvPr>
        </p:nvSpPr>
        <p:spPr/>
        <p:txBody>
          <a:bodyPr>
            <a:normAutofit lnSpcReduction="10000"/>
          </a:bodyPr>
          <a:lstStyle/>
          <a:p>
            <a:endParaRPr lang="en-GB" dirty="0"/>
          </a:p>
          <a:p>
            <a:r>
              <a:rPr lang="en-GB" dirty="0"/>
              <a:t>DOCUMENTS TO BE RECEIVED</a:t>
            </a:r>
          </a:p>
          <a:p>
            <a:endParaRPr lang="en-GB" dirty="0"/>
          </a:p>
        </p:txBody>
      </p:sp>
      <p:sp>
        <p:nvSpPr>
          <p:cNvPr id="6" name="Content Placeholder 5"/>
          <p:cNvSpPr>
            <a:spLocks noGrp="1"/>
          </p:cNvSpPr>
          <p:nvPr>
            <p:ph sz="quarter" idx="4"/>
          </p:nvPr>
        </p:nvSpPr>
        <p:spPr/>
        <p:txBody>
          <a:bodyPr>
            <a:normAutofit fontScale="92500" lnSpcReduction="10000"/>
          </a:bodyPr>
          <a:lstStyle/>
          <a:p>
            <a:r>
              <a:rPr lang="en-GB" dirty="0"/>
              <a:t>Form 3A, Certificate of Incorporation and Registered Constitution . </a:t>
            </a:r>
          </a:p>
          <a:p>
            <a:endParaRPr lang="en-GB" dirty="0"/>
          </a:p>
          <a:p>
            <a:endParaRPr lang="en-GB" dirty="0"/>
          </a:p>
          <a:p>
            <a:r>
              <a:rPr lang="en-GB" dirty="0"/>
              <a:t>Form 3A, Certificate of Incorporation and Registered Constitution or Standard Constitution or Standard Constitution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76687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86137"/>
            <a:ext cx="7760202" cy="462987"/>
          </a:xfrm>
        </p:spPr>
        <p:txBody>
          <a:bodyPr>
            <a:normAutofit fontScale="90000"/>
          </a:bodyPr>
          <a:lstStyle/>
          <a:p>
            <a:r>
              <a:rPr lang="en-GB" sz="3200" b="1" dirty="0"/>
              <a:t>DOCUMENTS TO BE  RECEIVED – Cont’d</a:t>
            </a:r>
            <a:endParaRPr lang="en-GB" sz="3200" dirty="0"/>
          </a:p>
        </p:txBody>
      </p:sp>
      <p:sp>
        <p:nvSpPr>
          <p:cNvPr id="3" name="Text Placeholder 2"/>
          <p:cNvSpPr>
            <a:spLocks noGrp="1"/>
          </p:cNvSpPr>
          <p:nvPr>
            <p:ph type="body" idx="1"/>
          </p:nvPr>
        </p:nvSpPr>
        <p:spPr/>
        <p:txBody>
          <a:bodyPr>
            <a:normAutofit lnSpcReduction="10000"/>
          </a:bodyPr>
          <a:lstStyle/>
          <a:p>
            <a:endParaRPr lang="en-GB" dirty="0"/>
          </a:p>
          <a:p>
            <a:r>
              <a:rPr lang="en-GB" dirty="0"/>
              <a:t>TYPE OF COMPANY</a:t>
            </a:r>
          </a:p>
          <a:p>
            <a:endParaRPr lang="en-GB" dirty="0"/>
          </a:p>
        </p:txBody>
      </p:sp>
      <p:sp>
        <p:nvSpPr>
          <p:cNvPr id="4" name="Content Placeholder 3"/>
          <p:cNvSpPr>
            <a:spLocks noGrp="1"/>
          </p:cNvSpPr>
          <p:nvPr>
            <p:ph sz="half" idx="2"/>
          </p:nvPr>
        </p:nvSpPr>
        <p:spPr/>
        <p:txBody>
          <a:bodyPr/>
          <a:lstStyle/>
          <a:p>
            <a:r>
              <a:rPr lang="en-GB" dirty="0">
                <a:solidFill>
                  <a:schemeClr val="tx1">
                    <a:lumMod val="75000"/>
                  </a:schemeClr>
                </a:solidFill>
              </a:rPr>
              <a:t>Private Limited by Guarantee</a:t>
            </a:r>
          </a:p>
          <a:p>
            <a:endParaRPr lang="en-GB" dirty="0">
              <a:solidFill>
                <a:schemeClr val="tx1">
                  <a:lumMod val="75000"/>
                </a:schemeClr>
              </a:solidFill>
            </a:endParaRPr>
          </a:p>
          <a:p>
            <a:pPr marL="0" indent="0">
              <a:buNone/>
            </a:pPr>
            <a:endParaRPr lang="en-GB" dirty="0">
              <a:solidFill>
                <a:schemeClr val="tx1">
                  <a:lumMod val="75000"/>
                </a:schemeClr>
              </a:solidFill>
            </a:endParaRPr>
          </a:p>
          <a:p>
            <a:pPr marL="0" indent="0">
              <a:buNone/>
            </a:pPr>
            <a:endParaRPr lang="en-GB" dirty="0">
              <a:solidFill>
                <a:schemeClr val="tx1">
                  <a:lumMod val="75000"/>
                </a:schemeClr>
              </a:solidFill>
            </a:endParaRPr>
          </a:p>
          <a:p>
            <a:r>
              <a:rPr lang="en-GB" dirty="0">
                <a:solidFill>
                  <a:schemeClr val="tx1">
                    <a:lumMod val="75000"/>
                  </a:schemeClr>
                </a:solidFill>
              </a:rPr>
              <a:t>Public Limited Company</a:t>
            </a:r>
          </a:p>
          <a:p>
            <a:endParaRPr lang="en-GB" dirty="0"/>
          </a:p>
          <a:p>
            <a:endParaRPr lang="en-GB" dirty="0"/>
          </a:p>
          <a:p>
            <a:endParaRPr lang="en-GB" dirty="0"/>
          </a:p>
          <a:p>
            <a:endParaRPr lang="en-GB" dirty="0"/>
          </a:p>
        </p:txBody>
      </p:sp>
      <p:sp>
        <p:nvSpPr>
          <p:cNvPr id="5" name="Text Placeholder 4"/>
          <p:cNvSpPr>
            <a:spLocks noGrp="1"/>
          </p:cNvSpPr>
          <p:nvPr>
            <p:ph type="body" sz="quarter" idx="3"/>
          </p:nvPr>
        </p:nvSpPr>
        <p:spPr/>
        <p:txBody>
          <a:bodyPr>
            <a:normAutofit lnSpcReduction="10000"/>
          </a:bodyPr>
          <a:lstStyle/>
          <a:p>
            <a:r>
              <a:rPr lang="en-GB" dirty="0"/>
              <a:t>DOCUMENTS TO BE RECEIVED</a:t>
            </a:r>
          </a:p>
          <a:p>
            <a:endParaRPr lang="en-GB" dirty="0"/>
          </a:p>
        </p:txBody>
      </p:sp>
      <p:sp>
        <p:nvSpPr>
          <p:cNvPr id="6" name="Content Placeholder 5"/>
          <p:cNvSpPr>
            <a:spLocks noGrp="1"/>
          </p:cNvSpPr>
          <p:nvPr>
            <p:ph sz="quarter" idx="4"/>
          </p:nvPr>
        </p:nvSpPr>
        <p:spPr/>
        <p:txBody>
          <a:bodyPr>
            <a:normAutofit lnSpcReduction="10000"/>
          </a:bodyPr>
          <a:lstStyle/>
          <a:p>
            <a:r>
              <a:rPr lang="en-GB" dirty="0"/>
              <a:t>Form 3B, Certificate of Incorporation and Registered Constitution or Standard Constitution. </a:t>
            </a:r>
          </a:p>
          <a:p>
            <a:endParaRPr lang="en-GB" dirty="0"/>
          </a:p>
          <a:p>
            <a:r>
              <a:rPr lang="en-GB" dirty="0"/>
              <a:t>Form 3C, Certificate of Incorporation and Registered Constitution or Standard Constitution </a:t>
            </a:r>
          </a:p>
        </p:txBody>
      </p:sp>
    </p:spTree>
    <p:extLst>
      <p:ext uri="{BB962C8B-B14F-4D97-AF65-F5344CB8AC3E}">
        <p14:creationId xmlns:p14="http://schemas.microsoft.com/office/powerpoint/2010/main" val="3572637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0" y="494766"/>
            <a:ext cx="8495818" cy="350186"/>
          </a:xfrm>
        </p:spPr>
        <p:txBody>
          <a:bodyPr>
            <a:noAutofit/>
          </a:bodyPr>
          <a:lstStyle/>
          <a:p>
            <a:r>
              <a:rPr lang="en-GB" sz="3200" b="1" dirty="0"/>
              <a:t>DOCUMENTS TO BE  RECEIVED – cont’d</a:t>
            </a:r>
            <a:endParaRPr lang="en-GB" sz="3200" dirty="0"/>
          </a:p>
        </p:txBody>
      </p:sp>
      <p:sp>
        <p:nvSpPr>
          <p:cNvPr id="3" name="Text Placeholder 2"/>
          <p:cNvSpPr>
            <a:spLocks noGrp="1"/>
          </p:cNvSpPr>
          <p:nvPr>
            <p:ph type="body" idx="1"/>
          </p:nvPr>
        </p:nvSpPr>
        <p:spPr/>
        <p:txBody>
          <a:bodyPr/>
          <a:lstStyle/>
          <a:p>
            <a:r>
              <a:rPr lang="en-GB" dirty="0"/>
              <a:t>TYPE OF COMPANY</a:t>
            </a:r>
          </a:p>
          <a:p>
            <a:endParaRPr lang="en-GB" dirty="0"/>
          </a:p>
        </p:txBody>
      </p:sp>
      <p:sp>
        <p:nvSpPr>
          <p:cNvPr id="4" name="Content Placeholder 3"/>
          <p:cNvSpPr>
            <a:spLocks noGrp="1"/>
          </p:cNvSpPr>
          <p:nvPr>
            <p:ph sz="half" idx="2"/>
          </p:nvPr>
        </p:nvSpPr>
        <p:spPr/>
        <p:txBody>
          <a:bodyPr>
            <a:normAutofit/>
          </a:bodyPr>
          <a:lstStyle/>
          <a:p>
            <a:r>
              <a:rPr lang="en-GB" dirty="0"/>
              <a:t>Public Unlimited Company</a:t>
            </a:r>
          </a:p>
          <a:p>
            <a:endParaRPr lang="en-GB" dirty="0"/>
          </a:p>
          <a:p>
            <a:endParaRPr lang="en-GB" dirty="0"/>
          </a:p>
          <a:p>
            <a:endParaRPr lang="en-GB" dirty="0"/>
          </a:p>
          <a:p>
            <a:r>
              <a:rPr lang="en-GB" dirty="0"/>
              <a:t>Public Limited by Guarantee</a:t>
            </a:r>
          </a:p>
          <a:p>
            <a:endParaRPr lang="en-GB" dirty="0"/>
          </a:p>
          <a:p>
            <a:r>
              <a:rPr lang="en-GB" dirty="0"/>
              <a:t>External Company</a:t>
            </a:r>
          </a:p>
        </p:txBody>
      </p:sp>
      <p:sp>
        <p:nvSpPr>
          <p:cNvPr id="5" name="Text Placeholder 4"/>
          <p:cNvSpPr>
            <a:spLocks noGrp="1"/>
          </p:cNvSpPr>
          <p:nvPr>
            <p:ph type="body" sz="quarter" idx="3"/>
          </p:nvPr>
        </p:nvSpPr>
        <p:spPr/>
        <p:txBody>
          <a:bodyPr/>
          <a:lstStyle/>
          <a:p>
            <a:r>
              <a:rPr lang="en-GB" dirty="0"/>
              <a:t>DOCUMENTS TO BE RECEIVED</a:t>
            </a:r>
          </a:p>
          <a:p>
            <a:endParaRPr lang="en-GB" dirty="0"/>
          </a:p>
        </p:txBody>
      </p:sp>
      <p:sp>
        <p:nvSpPr>
          <p:cNvPr id="6" name="Content Placeholder 5"/>
          <p:cNvSpPr>
            <a:spLocks noGrp="1"/>
          </p:cNvSpPr>
          <p:nvPr>
            <p:ph sz="quarter" idx="4"/>
          </p:nvPr>
        </p:nvSpPr>
        <p:spPr>
          <a:xfrm>
            <a:off x="6172199" y="2505075"/>
            <a:ext cx="5807597" cy="3684588"/>
          </a:xfrm>
        </p:spPr>
        <p:txBody>
          <a:bodyPr>
            <a:normAutofit lnSpcReduction="10000"/>
          </a:bodyPr>
          <a:lstStyle/>
          <a:p>
            <a:r>
              <a:rPr lang="en-GB" dirty="0"/>
              <a:t>Form 3D, Certificate of Incorporation and Registered Constitution or Standard Constitution.</a:t>
            </a:r>
          </a:p>
          <a:p>
            <a:endParaRPr lang="en-GB" dirty="0"/>
          </a:p>
          <a:p>
            <a:r>
              <a:rPr lang="en-GB" dirty="0"/>
              <a:t> Form 3E, Certificate of Incorporation and Registered Constitution or Standard Constitution</a:t>
            </a:r>
          </a:p>
          <a:p>
            <a:r>
              <a:rPr lang="en-GB" dirty="0"/>
              <a:t>Certificate of Registration and form 20 &amp;21</a:t>
            </a:r>
          </a:p>
        </p:txBody>
      </p:sp>
    </p:spTree>
    <p:extLst>
      <p:ext uri="{BB962C8B-B14F-4D97-AF65-F5344CB8AC3E}">
        <p14:creationId xmlns:p14="http://schemas.microsoft.com/office/powerpoint/2010/main" val="2178679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4810-7E23-704A-BAD8-34DF7BFA074A}"/>
              </a:ext>
            </a:extLst>
          </p:cNvPr>
          <p:cNvSpPr>
            <a:spLocks noGrp="1"/>
          </p:cNvSpPr>
          <p:nvPr>
            <p:ph type="title"/>
          </p:nvPr>
        </p:nvSpPr>
        <p:spPr>
          <a:xfrm>
            <a:off x="838200" y="0"/>
            <a:ext cx="8234363" cy="957263"/>
          </a:xfrm>
        </p:spPr>
        <p:txBody>
          <a:bodyPr>
            <a:normAutofit/>
          </a:bodyPr>
          <a:lstStyle/>
          <a:p>
            <a:r>
              <a:rPr lang="x-none" sz="3600" dirty="0"/>
              <a:t>Update on Implementation of ORC – Cont’d</a:t>
            </a:r>
          </a:p>
        </p:txBody>
      </p:sp>
      <p:sp>
        <p:nvSpPr>
          <p:cNvPr id="3" name="Content Placeholder 2">
            <a:extLst>
              <a:ext uri="{FF2B5EF4-FFF2-40B4-BE49-F238E27FC236}">
                <a16:creationId xmlns:a16="http://schemas.microsoft.com/office/drawing/2014/main" id="{0AE419DA-D4D5-AA42-8253-E26BD982CD30}"/>
              </a:ext>
            </a:extLst>
          </p:cNvPr>
          <p:cNvSpPr>
            <a:spLocks noGrp="1"/>
          </p:cNvSpPr>
          <p:nvPr>
            <p:ph idx="1"/>
          </p:nvPr>
        </p:nvSpPr>
        <p:spPr>
          <a:xfrm>
            <a:off x="309865" y="1167251"/>
            <a:ext cx="10853737" cy="5076824"/>
          </a:xfrm>
        </p:spPr>
        <p:txBody>
          <a:bodyPr>
            <a:normAutofit/>
          </a:bodyPr>
          <a:lstStyle/>
          <a:p>
            <a:pPr marL="0" indent="0">
              <a:buNone/>
            </a:pPr>
            <a:endParaRPr lang="en-US" dirty="0"/>
          </a:p>
          <a:p>
            <a:r>
              <a:rPr lang="x-none" dirty="0"/>
              <a:t>Under the Ghana Economic Transformation Pro</a:t>
            </a:r>
            <a:r>
              <a:rPr lang="en-US" dirty="0"/>
              <a:t>j</a:t>
            </a:r>
            <a:r>
              <a:rPr lang="x-none" dirty="0"/>
              <a:t>ect, </a:t>
            </a:r>
            <a:r>
              <a:rPr lang="en-US" dirty="0"/>
              <a:t>being funded by the World Bank, </a:t>
            </a:r>
            <a:r>
              <a:rPr lang="x-none" dirty="0"/>
              <a:t>the RGD  </a:t>
            </a:r>
            <a:r>
              <a:rPr lang="en-GB" dirty="0"/>
              <a:t>was given</a:t>
            </a:r>
            <a:r>
              <a:rPr lang="x-none" dirty="0"/>
              <a:t> a consultant to help  the new ORC develop its Corporate Strategic Document and O</a:t>
            </a:r>
            <a:r>
              <a:rPr lang="en-GB" dirty="0" err="1"/>
              <a:t>rganizational</a:t>
            </a:r>
            <a:r>
              <a:rPr lang="x-none" dirty="0"/>
              <a:t> Manual and facilitate the decoupling from the RGD</a:t>
            </a:r>
            <a:r>
              <a:rPr lang="en-US" dirty="0"/>
              <a:t>.</a:t>
            </a:r>
            <a:endParaRPr lang="x-none" dirty="0"/>
          </a:p>
          <a:p>
            <a:pPr marL="0" indent="0">
              <a:buNone/>
            </a:pPr>
            <a:endParaRPr lang="en-US" dirty="0"/>
          </a:p>
          <a:p>
            <a:r>
              <a:rPr lang="en-GH" dirty="0"/>
              <a:t>ORC is operational from the current premises and will relocate after </a:t>
            </a:r>
            <a:r>
              <a:rPr lang="en-US" dirty="0"/>
              <a:t>its new </a:t>
            </a:r>
            <a:r>
              <a:rPr lang="en-GH" dirty="0"/>
              <a:t>building is constructed.</a:t>
            </a:r>
            <a:endParaRPr lang="en-US" dirty="0"/>
          </a:p>
          <a:p>
            <a:endParaRPr lang="en-GH" dirty="0"/>
          </a:p>
          <a:p>
            <a:r>
              <a:rPr lang="en-GH" dirty="0"/>
              <a:t>has a new and distinct </a:t>
            </a:r>
            <a:r>
              <a:rPr lang="en-US" dirty="0"/>
              <a:t>L</a:t>
            </a:r>
            <a:r>
              <a:rPr lang="en-GH" dirty="0"/>
              <a:t>ogo.</a:t>
            </a:r>
            <a:r>
              <a:rPr lang="en-US" dirty="0"/>
              <a:t> </a:t>
            </a:r>
            <a:endParaRPr lang="en-GH" dirty="0"/>
          </a:p>
          <a:p>
            <a:endParaRPr lang="en-US" dirty="0"/>
          </a:p>
          <a:p>
            <a:pPr marL="0" indent="0">
              <a:buNone/>
            </a:pPr>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45462" y="5293453"/>
            <a:ext cx="1996428" cy="1006759"/>
          </a:xfrm>
          <a:prstGeom prst="rect">
            <a:avLst/>
          </a:prstGeom>
        </p:spPr>
      </p:pic>
    </p:spTree>
    <p:extLst>
      <p:ext uri="{BB962C8B-B14F-4D97-AF65-F5344CB8AC3E}">
        <p14:creationId xmlns:p14="http://schemas.microsoft.com/office/powerpoint/2010/main" val="96968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C898-72EF-AB4C-848F-5AC96E56F987}"/>
              </a:ext>
            </a:extLst>
          </p:cNvPr>
          <p:cNvSpPr>
            <a:spLocks noGrp="1"/>
          </p:cNvSpPr>
          <p:nvPr>
            <p:ph type="title"/>
          </p:nvPr>
        </p:nvSpPr>
        <p:spPr>
          <a:xfrm>
            <a:off x="409575" y="242887"/>
            <a:ext cx="9563100" cy="871537"/>
          </a:xfrm>
        </p:spPr>
        <p:txBody>
          <a:bodyPr>
            <a:normAutofit fontScale="90000"/>
          </a:bodyPr>
          <a:lstStyle/>
          <a:p>
            <a:r>
              <a:rPr lang="en-US" sz="3600" b="1" dirty="0"/>
              <a:t>A few of the many Measures to promote Ease of Doing Business</a:t>
            </a:r>
            <a:endParaRPr lang="x-none" sz="3600" b="1" dirty="0"/>
          </a:p>
        </p:txBody>
      </p:sp>
      <p:sp>
        <p:nvSpPr>
          <p:cNvPr id="3" name="Content Placeholder 2">
            <a:extLst>
              <a:ext uri="{FF2B5EF4-FFF2-40B4-BE49-F238E27FC236}">
                <a16:creationId xmlns:a16="http://schemas.microsoft.com/office/drawing/2014/main" id="{0EB9A121-FB8C-6043-9445-A8ACEB98A0BB}"/>
              </a:ext>
            </a:extLst>
          </p:cNvPr>
          <p:cNvSpPr>
            <a:spLocks noGrp="1"/>
          </p:cNvSpPr>
          <p:nvPr>
            <p:ph idx="1"/>
          </p:nvPr>
        </p:nvSpPr>
        <p:spPr>
          <a:xfrm>
            <a:off x="838200" y="1114425"/>
            <a:ext cx="10515600" cy="5062537"/>
          </a:xfrm>
        </p:spPr>
        <p:txBody>
          <a:bodyPr>
            <a:normAutofit/>
          </a:bodyPr>
          <a:lstStyle/>
          <a:p>
            <a:endParaRPr lang="en-GB" dirty="0"/>
          </a:p>
          <a:p>
            <a:r>
              <a:rPr lang="en-GH" dirty="0"/>
              <a:t>A VVIP unit will be established </a:t>
            </a:r>
            <a:r>
              <a:rPr lang="en-US" dirty="0"/>
              <a:t>in the ORC located at the RGD </a:t>
            </a:r>
            <a:r>
              <a:rPr lang="en-GH" dirty="0"/>
              <a:t>to provide swift services</a:t>
            </a:r>
            <a:r>
              <a:rPr lang="en-US" dirty="0"/>
              <a:t> and cut out the operation of Middle men. Approval has been given by Parliament to charge higher fees for this expedited service</a:t>
            </a:r>
            <a:endParaRPr lang="en-GH" dirty="0"/>
          </a:p>
          <a:p>
            <a:r>
              <a:rPr lang="en-GH" dirty="0"/>
              <a:t>A call center </a:t>
            </a:r>
            <a:r>
              <a:rPr lang="en-US" dirty="0"/>
              <a:t>is </a:t>
            </a:r>
            <a:r>
              <a:rPr lang="en-GH" dirty="0"/>
              <a:t>to be established to promote quality customer service.</a:t>
            </a:r>
            <a:endParaRPr lang="en-GB" dirty="0"/>
          </a:p>
          <a:p>
            <a:r>
              <a:rPr lang="en-GB" dirty="0"/>
              <a:t>Inclusion of Bulk data fees in the Fees and Charges Act to facilitate electronic transmission of bulk data for interested Stakeholders.</a:t>
            </a:r>
            <a:endParaRPr lang="en-GH" dirty="0"/>
          </a:p>
          <a:p>
            <a:pPr marL="0" indent="0">
              <a:buNone/>
            </a:pPr>
            <a:endParaRPr lang="en-GH" dirty="0">
              <a:solidFill>
                <a:srgbClr val="FF0000"/>
              </a:solidFill>
            </a:endParaRPr>
          </a:p>
          <a:p>
            <a:r>
              <a:rPr lang="en-US" dirty="0"/>
              <a:t>These facilities would be put in place to ease the way of doing business currently in our offices until the new software is deployed</a:t>
            </a:r>
            <a:endParaRPr lang="en-GH"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7" name="Hexagon 6">
            <a:extLst>
              <a:ext uri="{FF2B5EF4-FFF2-40B4-BE49-F238E27FC236}">
                <a16:creationId xmlns:a16="http://schemas.microsoft.com/office/drawing/2014/main" id="{DFFAE606-B484-4107-FDC7-614D58B4DCE5}"/>
              </a:ext>
            </a:extLst>
          </p:cNvPr>
          <p:cNvSpPr/>
          <p:nvPr/>
        </p:nvSpPr>
        <p:spPr>
          <a:xfrm>
            <a:off x="3185354" y="1114425"/>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57139"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400843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DF8A-7ACE-4CA9-ADC1-2D0BC77E8B41}"/>
              </a:ext>
            </a:extLst>
          </p:cNvPr>
          <p:cNvSpPr>
            <a:spLocks noGrp="1"/>
          </p:cNvSpPr>
          <p:nvPr>
            <p:ph type="title"/>
          </p:nvPr>
        </p:nvSpPr>
        <p:spPr/>
        <p:txBody>
          <a:bodyPr/>
          <a:lstStyle/>
          <a:p>
            <a:r>
              <a:rPr lang="en-GB" dirty="0"/>
              <a:t>Conclusion</a:t>
            </a:r>
            <a:endParaRPr lang="en-US" dirty="0"/>
          </a:p>
        </p:txBody>
      </p:sp>
      <p:sp>
        <p:nvSpPr>
          <p:cNvPr id="3" name="Content Placeholder 2">
            <a:extLst>
              <a:ext uri="{FF2B5EF4-FFF2-40B4-BE49-F238E27FC236}">
                <a16:creationId xmlns:a16="http://schemas.microsoft.com/office/drawing/2014/main" id="{6FB649D6-A41D-4A5C-BAE7-4AB33524DD7C}"/>
              </a:ext>
            </a:extLst>
          </p:cNvPr>
          <p:cNvSpPr>
            <a:spLocks noGrp="1"/>
          </p:cNvSpPr>
          <p:nvPr>
            <p:ph idx="1"/>
          </p:nvPr>
        </p:nvSpPr>
        <p:spPr>
          <a:xfrm>
            <a:off x="838200" y="1690688"/>
            <a:ext cx="10515600" cy="4486275"/>
          </a:xfrm>
        </p:spPr>
        <p:txBody>
          <a:bodyPr/>
          <a:lstStyle/>
          <a:p>
            <a:endParaRPr lang="en-US" dirty="0"/>
          </a:p>
          <a:p>
            <a:r>
              <a:rPr lang="en-GB" dirty="0"/>
              <a:t>The Companies Act,2019,Act 992 is very much focused on promoting Good Corporate Governance Practices to improve transparency in the doing </a:t>
            </a:r>
            <a:r>
              <a:rPr lang="en-GB"/>
              <a:t>of business </a:t>
            </a:r>
            <a:r>
              <a:rPr lang="en-GB" dirty="0"/>
              <a:t>in Ghana.</a:t>
            </a:r>
            <a:endParaRPr lang="en-US" dirty="0"/>
          </a:p>
          <a:p>
            <a:endParaRPr lang="en-US" dirty="0"/>
          </a:p>
          <a:p>
            <a:r>
              <a:rPr lang="en-US" dirty="0"/>
              <a:t>The decoupling of the Office of the Registrar of Companies will ensure the needed delivery of quality service for the good of the business community and Cherished Stakeholders.</a:t>
            </a:r>
          </a:p>
          <a:p>
            <a:endParaRPr lang="en-US" dirty="0"/>
          </a:p>
        </p:txBody>
      </p:sp>
      <p:sp>
        <p:nvSpPr>
          <p:cNvPr id="4" name="Footer Placeholder 3">
            <a:extLst>
              <a:ext uri="{FF2B5EF4-FFF2-40B4-BE49-F238E27FC236}">
                <a16:creationId xmlns:a16="http://schemas.microsoft.com/office/drawing/2014/main" id="{72288449-CC09-46B8-A80A-9410BAFDC15B}"/>
              </a:ext>
            </a:extLst>
          </p:cNvPr>
          <p:cNvSpPr>
            <a:spLocks noGrp="1"/>
          </p:cNvSpPr>
          <p:nvPr>
            <p:ph type="ftr" sz="quarter" idx="11"/>
          </p:nvPr>
        </p:nvSpPr>
        <p:spPr/>
        <p:txBody>
          <a:bodyPr/>
          <a:lstStyle/>
          <a:p>
            <a:r>
              <a:rPr lang="en-US"/>
              <a:t>Office of Registrar of Companies</a:t>
            </a:r>
            <a:endParaRPr lang="en-US" dirty="0"/>
          </a:p>
        </p:txBody>
      </p:sp>
    </p:spTree>
    <p:extLst>
      <p:ext uri="{BB962C8B-B14F-4D97-AF65-F5344CB8AC3E}">
        <p14:creationId xmlns:p14="http://schemas.microsoft.com/office/powerpoint/2010/main" val="455761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838200" y="873763"/>
            <a:ext cx="10515600" cy="962259"/>
          </a:xfrm>
        </p:spPr>
        <p:txBody>
          <a:bodyPr anchor="ctr">
            <a:normAutofit fontScale="90000"/>
          </a:bodyPr>
          <a:lstStyle/>
          <a:p>
            <a:pPr marL="0" indent="0">
              <a:buNone/>
            </a:pPr>
            <a:endParaRPr lang="en-GB" sz="2100" dirty="0"/>
          </a:p>
          <a:p>
            <a:pPr marL="0" indent="0">
              <a:buNone/>
            </a:pPr>
            <a:endParaRPr lang="en-GB" sz="2100" dirty="0"/>
          </a:p>
          <a:p>
            <a:pPr marL="0" indent="0">
              <a:buNone/>
            </a:pPr>
            <a:r>
              <a:rPr lang="en-GB" sz="2400" b="1" dirty="0">
                <a:latin typeface="+mn-lt"/>
              </a:rPr>
              <a:t>			</a:t>
            </a:r>
          </a:p>
        </p:txBody>
      </p:sp>
      <p:pic>
        <p:nvPicPr>
          <p:cNvPr id="4" name="Picture 3"/>
          <p:cNvPicPr>
            <a:picLocks noChangeAspect="1"/>
          </p:cNvPicPr>
          <p:nvPr/>
        </p:nvPicPr>
        <p:blipFill>
          <a:blip r:embed="rId2"/>
          <a:stretch>
            <a:fillRect/>
          </a:stretch>
        </p:blipFill>
        <p:spPr>
          <a:xfrm>
            <a:off x="1175658" y="1521549"/>
            <a:ext cx="7850776" cy="4631057"/>
          </a:xfrm>
          <a:prstGeom prst="rect">
            <a:avLst/>
          </a:prstGeom>
        </p:spPr>
      </p:pic>
    </p:spTree>
    <p:extLst>
      <p:ext uri="{BB962C8B-B14F-4D97-AF65-F5344CB8AC3E}">
        <p14:creationId xmlns:p14="http://schemas.microsoft.com/office/powerpoint/2010/main" val="410444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The Office of the Registrar of Companies (ORC)</a:t>
            </a:r>
            <a:endParaRPr lang="en-US" dirty="0"/>
          </a:p>
        </p:txBody>
      </p:sp>
      <p:sp>
        <p:nvSpPr>
          <p:cNvPr id="3" name="Content Placeholder 2"/>
          <p:cNvSpPr>
            <a:spLocks noGrp="1"/>
          </p:cNvSpPr>
          <p:nvPr>
            <p:ph idx="1"/>
          </p:nvPr>
        </p:nvSpPr>
        <p:spPr/>
        <p:txBody>
          <a:bodyPr/>
          <a:lstStyle/>
          <a:p>
            <a:pPr marL="0" indent="0">
              <a:buNone/>
            </a:pPr>
            <a:r>
              <a:rPr lang="en-US" dirty="0"/>
              <a:t>(a)The Office is overseen by an </a:t>
            </a:r>
            <a:r>
              <a:rPr lang="en-US" b="1" dirty="0"/>
              <a:t>11 Member  Governing Board </a:t>
            </a:r>
            <a:r>
              <a:rPr lang="en-US" dirty="0"/>
              <a:t>consisting of a Chairperson in the person of </a:t>
            </a:r>
            <a:r>
              <a:rPr lang="en-US" dirty="0" err="1"/>
              <a:t>Mr</a:t>
            </a:r>
            <a:r>
              <a:rPr lang="en-US" dirty="0"/>
              <a:t> Seth Asante;</a:t>
            </a:r>
          </a:p>
          <a:p>
            <a:pPr marL="0" indent="0">
              <a:buNone/>
            </a:pPr>
            <a:r>
              <a:rPr lang="en-US" dirty="0"/>
              <a:t>(b)A Principal State Attorney representing the Office of the Attorney-General &amp; Minister of Justice;</a:t>
            </a:r>
          </a:p>
          <a:p>
            <a:pPr marL="0" indent="0">
              <a:buNone/>
            </a:pPr>
            <a:r>
              <a:rPr lang="en-US" dirty="0"/>
              <a:t>(c)A Director representing the Ministry of Trade and Industries;</a:t>
            </a:r>
          </a:p>
          <a:p>
            <a:pPr marL="0" indent="0">
              <a:buNone/>
            </a:pPr>
            <a:r>
              <a:rPr lang="en-US" dirty="0"/>
              <a:t>(d) A Lawyer representing the Securities and Exchange Commission;</a:t>
            </a:r>
          </a:p>
          <a:p>
            <a:pPr marL="0" indent="0">
              <a:buNone/>
            </a:pPr>
            <a:r>
              <a:rPr lang="en-US" dirty="0"/>
              <a:t>(e)A Representative from the Private Enterprise Federation;</a:t>
            </a:r>
          </a:p>
          <a:p>
            <a:pPr marL="0" indent="0">
              <a:buNone/>
            </a:pPr>
            <a:r>
              <a:rPr lang="en-US" dirty="0"/>
              <a:t>(f)A Lawyer with over 10 years experience in corporate law practice representing the Ghana Bar Association;</a:t>
            </a:r>
          </a:p>
        </p:txBody>
      </p:sp>
      <p:sp>
        <p:nvSpPr>
          <p:cNvPr id="4" name="Footer Placeholder 3"/>
          <p:cNvSpPr>
            <a:spLocks noGrp="1"/>
          </p:cNvSpPr>
          <p:nvPr>
            <p:ph type="ftr" sz="quarter" idx="11"/>
          </p:nvPr>
        </p:nvSpPr>
        <p:spPr/>
        <p:txBody>
          <a:bodyPr/>
          <a:lstStyle/>
          <a:p>
            <a:r>
              <a:rPr lang="en-US"/>
              <a:t>Office of Registrar of Companies</a:t>
            </a:r>
            <a:endParaRPr lang="en-US" dirty="0"/>
          </a:p>
        </p:txBody>
      </p:sp>
    </p:spTree>
    <p:extLst>
      <p:ext uri="{BB962C8B-B14F-4D97-AF65-F5344CB8AC3E}">
        <p14:creationId xmlns:p14="http://schemas.microsoft.com/office/powerpoint/2010/main" val="118362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FFDC-3040-6548-9359-D9F44B82EA68}"/>
              </a:ext>
            </a:extLst>
          </p:cNvPr>
          <p:cNvSpPr>
            <a:spLocks noGrp="1"/>
          </p:cNvSpPr>
          <p:nvPr>
            <p:ph type="title"/>
          </p:nvPr>
        </p:nvSpPr>
        <p:spPr>
          <a:xfrm>
            <a:off x="585788" y="200026"/>
            <a:ext cx="9258300" cy="817611"/>
          </a:xfrm>
        </p:spPr>
        <p:txBody>
          <a:bodyPr>
            <a:noAutofit/>
          </a:bodyPr>
          <a:lstStyle/>
          <a:p>
            <a:r>
              <a:rPr lang="x-none" sz="3600"/>
              <a:t>The Office of the Registrar of Companies </a:t>
            </a:r>
            <a:r>
              <a:rPr lang="en-US" sz="3600" dirty="0"/>
              <a:t>–cont’d</a:t>
            </a:r>
            <a:endParaRPr lang="x-none" sz="3600"/>
          </a:p>
        </p:txBody>
      </p:sp>
      <p:sp>
        <p:nvSpPr>
          <p:cNvPr id="3" name="Content Placeholder 2">
            <a:extLst>
              <a:ext uri="{FF2B5EF4-FFF2-40B4-BE49-F238E27FC236}">
                <a16:creationId xmlns:a16="http://schemas.microsoft.com/office/drawing/2014/main" id="{391C916A-A16E-D842-B429-74DFE22F7270}"/>
              </a:ext>
            </a:extLst>
          </p:cNvPr>
          <p:cNvSpPr>
            <a:spLocks noGrp="1"/>
          </p:cNvSpPr>
          <p:nvPr>
            <p:ph idx="1"/>
          </p:nvPr>
        </p:nvSpPr>
        <p:spPr>
          <a:xfrm>
            <a:off x="838200" y="928689"/>
            <a:ext cx="10515600" cy="5500686"/>
          </a:xfrm>
        </p:spPr>
        <p:txBody>
          <a:bodyPr>
            <a:normAutofit/>
          </a:bodyPr>
          <a:lstStyle/>
          <a:p>
            <a:pPr marL="0" lvl="0" indent="0">
              <a:buNone/>
            </a:pPr>
            <a:endParaRPr lang="en-US" dirty="0"/>
          </a:p>
          <a:p>
            <a:pPr marL="0" lvl="0" indent="0">
              <a:buNone/>
            </a:pPr>
            <a:r>
              <a:rPr lang="en-US" dirty="0"/>
              <a:t>(g) Two Female Lawyers with expertise in corporate Law practice nominated by the President;</a:t>
            </a:r>
            <a:endParaRPr lang="x-none" dirty="0"/>
          </a:p>
          <a:p>
            <a:pPr marL="0" lvl="0" indent="0">
              <a:buNone/>
            </a:pPr>
            <a:r>
              <a:rPr lang="x-none" dirty="0"/>
              <a:t>(h)  one representative from the Institute of Chartered Accountants, Ghana  </a:t>
            </a:r>
          </a:p>
          <a:p>
            <a:pPr marL="0" lvl="0" indent="0">
              <a:buNone/>
            </a:pPr>
            <a:r>
              <a:rPr lang="x-none" dirty="0"/>
              <a:t>(i)  one representative from Ghana Association of Restructuring and Insolvency Advisors  and </a:t>
            </a:r>
          </a:p>
          <a:p>
            <a:pPr marL="0" lvl="0" indent="0">
              <a:buNone/>
            </a:pPr>
            <a:r>
              <a:rPr lang="x-none" dirty="0"/>
              <a:t>(j)  the Registrar of Companies </a:t>
            </a:r>
          </a:p>
          <a:p>
            <a:pPr marL="0" lvl="0" indent="0">
              <a:buNone/>
            </a:pPr>
            <a:endParaRPr lang="x-none" dirty="0"/>
          </a:p>
          <a:p>
            <a:r>
              <a:rPr lang="x-none" dirty="0"/>
              <a:t>The Board </a:t>
            </a:r>
            <a:r>
              <a:rPr lang="en-US" dirty="0"/>
              <a:t>is to</a:t>
            </a:r>
            <a:r>
              <a:rPr lang="x-none" dirty="0"/>
              <a:t> ensure the proper and effective performance of the functions of the Office of the Registrar. </a:t>
            </a:r>
          </a:p>
          <a:p>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87119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0761-EBCE-EE49-B378-61DC63A9BF39}"/>
              </a:ext>
            </a:extLst>
          </p:cNvPr>
          <p:cNvSpPr>
            <a:spLocks noGrp="1"/>
          </p:cNvSpPr>
          <p:nvPr>
            <p:ph type="title"/>
          </p:nvPr>
        </p:nvSpPr>
        <p:spPr>
          <a:xfrm>
            <a:off x="838200" y="185739"/>
            <a:ext cx="7691438" cy="642936"/>
          </a:xfrm>
        </p:spPr>
        <p:txBody>
          <a:bodyPr>
            <a:normAutofit/>
          </a:bodyPr>
          <a:lstStyle/>
          <a:p>
            <a:r>
              <a:rPr lang="x-none" sz="3600" b="1" dirty="0"/>
              <a:t>Objects and </a:t>
            </a:r>
            <a:r>
              <a:rPr lang="en-GB" sz="3600" b="1" dirty="0"/>
              <a:t>Functions</a:t>
            </a:r>
            <a:r>
              <a:rPr lang="x-none" sz="3600" b="1" dirty="0"/>
              <a:t> of the </a:t>
            </a:r>
            <a:r>
              <a:rPr lang="x-none" sz="3600" dirty="0"/>
              <a:t>ORC</a:t>
            </a:r>
          </a:p>
        </p:txBody>
      </p:sp>
      <p:sp>
        <p:nvSpPr>
          <p:cNvPr id="3" name="Content Placeholder 2">
            <a:extLst>
              <a:ext uri="{FF2B5EF4-FFF2-40B4-BE49-F238E27FC236}">
                <a16:creationId xmlns:a16="http://schemas.microsoft.com/office/drawing/2014/main" id="{D14A6FBD-C9BB-1B4A-959A-90096D48F955}"/>
              </a:ext>
            </a:extLst>
          </p:cNvPr>
          <p:cNvSpPr>
            <a:spLocks noGrp="1"/>
          </p:cNvSpPr>
          <p:nvPr>
            <p:ph idx="1"/>
          </p:nvPr>
        </p:nvSpPr>
        <p:spPr>
          <a:xfrm>
            <a:off x="328613" y="957263"/>
            <a:ext cx="11025187" cy="5500687"/>
          </a:xfrm>
        </p:spPr>
        <p:txBody>
          <a:bodyPr>
            <a:normAutofit lnSpcReduction="10000"/>
          </a:bodyPr>
          <a:lstStyle/>
          <a:p>
            <a:endParaRPr lang="x-none" dirty="0"/>
          </a:p>
          <a:p>
            <a:r>
              <a:rPr lang="x-none" dirty="0"/>
              <a:t>The object of the Office of the Registrar of Companies is to register and regulate all types of businesses in conformity with this Act and any other relevant enactments. </a:t>
            </a:r>
          </a:p>
          <a:p>
            <a:pPr marL="0" lvl="0" indent="0">
              <a:buNone/>
            </a:pPr>
            <a:r>
              <a:rPr lang="x-none" dirty="0"/>
              <a:t>	(i)  </a:t>
            </a:r>
            <a:r>
              <a:rPr lang="en-US" dirty="0"/>
              <a:t>B</a:t>
            </a:r>
            <a:r>
              <a:rPr lang="x-none" dirty="0"/>
              <a:t>usiness </a:t>
            </a:r>
            <a:r>
              <a:rPr lang="en-US" dirty="0"/>
              <a:t>N</a:t>
            </a:r>
            <a:r>
              <a:rPr lang="x-none" dirty="0"/>
              <a:t>ames in accordance with the Registration of </a:t>
            </a:r>
          </a:p>
          <a:p>
            <a:pPr marL="0" lvl="0" indent="0">
              <a:buNone/>
            </a:pPr>
            <a:r>
              <a:rPr lang="x-none" dirty="0"/>
              <a:t>		Business Names Act, 1962 (Act 151), </a:t>
            </a:r>
          </a:p>
          <a:p>
            <a:pPr marL="0" lvl="0" indent="0">
              <a:buNone/>
            </a:pPr>
            <a:r>
              <a:rPr lang="x-none" dirty="0"/>
              <a:t>	(ii)  </a:t>
            </a:r>
            <a:r>
              <a:rPr lang="en-US" dirty="0"/>
              <a:t>Companies in accordance with the Companies Act, 2019  </a:t>
            </a:r>
          </a:p>
          <a:p>
            <a:pPr marL="0" lvl="0" indent="0">
              <a:buNone/>
            </a:pPr>
            <a:r>
              <a:rPr lang="en-US" dirty="0"/>
              <a:t>                  (Act 992)</a:t>
            </a:r>
            <a:endParaRPr lang="x-none" dirty="0"/>
          </a:p>
          <a:p>
            <a:pPr marL="0" lvl="0" indent="0">
              <a:buNone/>
            </a:pPr>
            <a:r>
              <a:rPr lang="x-none" dirty="0"/>
              <a:t>	(iii)  </a:t>
            </a:r>
            <a:r>
              <a:rPr lang="en-US" dirty="0"/>
              <a:t>Partnerships</a:t>
            </a:r>
            <a:r>
              <a:rPr lang="x-none" dirty="0"/>
              <a:t> in accordance with the Incorporated Private 		        Partnerships Act, 1962 (Act 152), and </a:t>
            </a:r>
          </a:p>
          <a:p>
            <a:pPr marL="0" lvl="0" indent="0">
              <a:buNone/>
            </a:pPr>
            <a:r>
              <a:rPr lang="x-none" dirty="0"/>
              <a:t>	(iv)  </a:t>
            </a:r>
            <a:r>
              <a:rPr lang="en-US" dirty="0"/>
              <a:t>Professional</a:t>
            </a:r>
            <a:r>
              <a:rPr lang="x-none" dirty="0"/>
              <a:t> </a:t>
            </a:r>
            <a:r>
              <a:rPr lang="en-US" dirty="0"/>
              <a:t>B</a:t>
            </a:r>
            <a:r>
              <a:rPr lang="x-none" dirty="0"/>
              <a:t>odies pursuant to the Professional Bodies 			Registration 	Act, 1973 (N.R.C.D. 147), other than</a:t>
            </a:r>
            <a:r>
              <a:rPr lang="en-US" dirty="0"/>
              <a:t> Professional</a:t>
            </a:r>
            <a:r>
              <a:rPr lang="x-none" dirty="0"/>
              <a:t> 		</a:t>
            </a:r>
            <a:r>
              <a:rPr lang="en-US" dirty="0"/>
              <a:t>Bodies established</a:t>
            </a:r>
            <a:r>
              <a:rPr lang="x-none" dirty="0"/>
              <a:t> by an Act of Parliament; </a:t>
            </a:r>
          </a:p>
          <a:p>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534019" y="496269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24470" y="3142700"/>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06846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0761-EBCE-EE49-B378-61DC63A9BF39}"/>
              </a:ext>
            </a:extLst>
          </p:cNvPr>
          <p:cNvSpPr>
            <a:spLocks noGrp="1"/>
          </p:cNvSpPr>
          <p:nvPr>
            <p:ph type="title"/>
          </p:nvPr>
        </p:nvSpPr>
        <p:spPr>
          <a:xfrm>
            <a:off x="838200" y="242889"/>
            <a:ext cx="9263063" cy="600074"/>
          </a:xfrm>
        </p:spPr>
        <p:txBody>
          <a:bodyPr>
            <a:normAutofit/>
          </a:bodyPr>
          <a:lstStyle/>
          <a:p>
            <a:r>
              <a:rPr lang="x-none" sz="3600" b="1" dirty="0"/>
              <a:t>Objects and Functions of the </a:t>
            </a:r>
            <a:r>
              <a:rPr lang="x-none" sz="3600" dirty="0"/>
              <a:t>ORC –cont’d</a:t>
            </a:r>
          </a:p>
        </p:txBody>
      </p:sp>
      <p:sp>
        <p:nvSpPr>
          <p:cNvPr id="3" name="Content Placeholder 2">
            <a:extLst>
              <a:ext uri="{FF2B5EF4-FFF2-40B4-BE49-F238E27FC236}">
                <a16:creationId xmlns:a16="http://schemas.microsoft.com/office/drawing/2014/main" id="{D14A6FBD-C9BB-1B4A-959A-90096D48F955}"/>
              </a:ext>
            </a:extLst>
          </p:cNvPr>
          <p:cNvSpPr>
            <a:spLocks noGrp="1"/>
          </p:cNvSpPr>
          <p:nvPr>
            <p:ph idx="1"/>
          </p:nvPr>
        </p:nvSpPr>
        <p:spPr>
          <a:xfrm>
            <a:off x="400049" y="842963"/>
            <a:ext cx="11187113" cy="5614987"/>
          </a:xfrm>
        </p:spPr>
        <p:txBody>
          <a:bodyPr>
            <a:normAutofit/>
          </a:bodyPr>
          <a:lstStyle/>
          <a:p>
            <a:endParaRPr lang="x-none" dirty="0"/>
          </a:p>
          <a:p>
            <a:r>
              <a:rPr lang="en-US" dirty="0"/>
              <a:t>A</a:t>
            </a:r>
            <a:r>
              <a:rPr lang="x-none" dirty="0"/>
              <a:t>ppoint </a:t>
            </a:r>
            <a:r>
              <a:rPr lang="en-US" dirty="0"/>
              <a:t>I</a:t>
            </a:r>
            <a:r>
              <a:rPr lang="x-none" dirty="0"/>
              <a:t>nspectors, </a:t>
            </a:r>
            <a:r>
              <a:rPr lang="en-US" dirty="0"/>
              <a:t>R</a:t>
            </a:r>
            <a:r>
              <a:rPr lang="x-none" dirty="0"/>
              <a:t>eceiver</a:t>
            </a:r>
            <a:r>
              <a:rPr lang="en-US" dirty="0"/>
              <a:t>s</a:t>
            </a:r>
            <a:r>
              <a:rPr lang="x-none" dirty="0"/>
              <a:t> or </a:t>
            </a:r>
            <a:r>
              <a:rPr lang="en-US" dirty="0"/>
              <a:t>Managers to </a:t>
            </a:r>
            <a:r>
              <a:rPr lang="x-none" dirty="0"/>
              <a:t>ensure the effective compliance with the Act</a:t>
            </a:r>
            <a:r>
              <a:rPr lang="en-US" dirty="0"/>
              <a:t> in accordance with subsection (2) of section 261</a:t>
            </a:r>
            <a:r>
              <a:rPr lang="x-none" dirty="0"/>
              <a:t>; </a:t>
            </a:r>
          </a:p>
          <a:p>
            <a:r>
              <a:rPr lang="en-US" dirty="0"/>
              <a:t>D</a:t>
            </a:r>
            <a:r>
              <a:rPr lang="x-none" dirty="0"/>
              <a:t>ischarge duties and perform functions of the Office as the Official Liquidator</a:t>
            </a:r>
            <a:r>
              <a:rPr lang="en-US" dirty="0"/>
              <a:t> and Regulator of Insolvency Practitioners </a:t>
            </a:r>
            <a:r>
              <a:rPr lang="x-none" dirty="0"/>
              <a:t>under the </a:t>
            </a:r>
            <a:r>
              <a:rPr lang="en-US" dirty="0"/>
              <a:t>Corporate Insolvency and Restructuring Act, 2020 (Act 1015) with its Amendment (Act 1031)</a:t>
            </a:r>
            <a:endParaRPr lang="x-none" dirty="0"/>
          </a:p>
          <a:p>
            <a:r>
              <a:rPr lang="en-US" dirty="0"/>
              <a:t>M</a:t>
            </a:r>
            <a:r>
              <a:rPr lang="x-none" dirty="0"/>
              <a:t>anage the finances and fixed assets of the Office of the Registrar. </a:t>
            </a:r>
          </a:p>
          <a:p>
            <a:r>
              <a:rPr lang="x-none" dirty="0"/>
              <a:t>Has the duty to undertake public education programmes to educate the general public engaged in business activities on the operation of </a:t>
            </a:r>
            <a:r>
              <a:rPr lang="en-US" dirty="0"/>
              <a:t>Companies, Partnerships</a:t>
            </a:r>
            <a:r>
              <a:rPr lang="x-none" dirty="0"/>
              <a:t> and </a:t>
            </a:r>
            <a:r>
              <a:rPr lang="en-US" dirty="0"/>
              <a:t>B</a:t>
            </a:r>
            <a:r>
              <a:rPr lang="x-none" dirty="0"/>
              <a:t>usiness </a:t>
            </a:r>
            <a:r>
              <a:rPr lang="en-US" dirty="0"/>
              <a:t>N</a:t>
            </a:r>
            <a:r>
              <a:rPr lang="x-none" dirty="0"/>
              <a:t>ames. </a:t>
            </a:r>
          </a:p>
          <a:p>
            <a:pPr marL="0" indent="0">
              <a:buNone/>
            </a:pPr>
            <a:endParaRPr lang="x-none" dirty="0"/>
          </a:p>
          <a:p>
            <a:endParaRPr lang="x-none" dirty="0"/>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10163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63152" y="496269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10426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782C-96ED-634C-9F79-E59EDD1D657E}"/>
              </a:ext>
            </a:extLst>
          </p:cNvPr>
          <p:cNvSpPr>
            <a:spLocks noGrp="1"/>
          </p:cNvSpPr>
          <p:nvPr>
            <p:ph type="title"/>
          </p:nvPr>
        </p:nvSpPr>
        <p:spPr>
          <a:xfrm>
            <a:off x="838200" y="214314"/>
            <a:ext cx="7791450" cy="742950"/>
          </a:xfrm>
        </p:spPr>
        <p:txBody>
          <a:bodyPr>
            <a:normAutofit/>
          </a:bodyPr>
          <a:lstStyle/>
          <a:p>
            <a:r>
              <a:rPr lang="x-none" sz="3600" b="1" dirty="0"/>
              <a:t>Objects and Functions of the </a:t>
            </a:r>
            <a:r>
              <a:rPr lang="x-none" sz="3600" dirty="0"/>
              <a:t>ORC cont’d</a:t>
            </a:r>
          </a:p>
        </p:txBody>
      </p:sp>
      <p:sp>
        <p:nvSpPr>
          <p:cNvPr id="3" name="Content Placeholder 2">
            <a:extLst>
              <a:ext uri="{FF2B5EF4-FFF2-40B4-BE49-F238E27FC236}">
                <a16:creationId xmlns:a16="http://schemas.microsoft.com/office/drawing/2014/main" id="{974D0D84-F04A-CE4E-A768-E62AB7126054}"/>
              </a:ext>
            </a:extLst>
          </p:cNvPr>
          <p:cNvSpPr>
            <a:spLocks noGrp="1"/>
          </p:cNvSpPr>
          <p:nvPr>
            <p:ph idx="1"/>
          </p:nvPr>
        </p:nvSpPr>
        <p:spPr>
          <a:xfrm>
            <a:off x="838200" y="932126"/>
            <a:ext cx="10515600" cy="5244837"/>
          </a:xfrm>
        </p:spPr>
        <p:txBody>
          <a:bodyPr/>
          <a:lstStyle/>
          <a:p>
            <a:pPr marL="0" indent="0">
              <a:buNone/>
            </a:pPr>
            <a:endParaRPr lang="x-none" b="1" dirty="0"/>
          </a:p>
          <a:p>
            <a:pPr>
              <a:buFontTx/>
              <a:buChar char="-"/>
            </a:pPr>
            <a:r>
              <a:rPr lang="x-none" b="1" dirty="0"/>
              <a:t>A new Insolvency Services Division (ISD) will be established by the Corporate Insolvency and Restructuring Act, 2020 (Act 1015) to regulate Insolvency Practitioners and Services.</a:t>
            </a:r>
          </a:p>
          <a:p>
            <a:pPr>
              <a:buFontTx/>
              <a:buChar char="-"/>
            </a:pPr>
            <a:r>
              <a:rPr lang="x-none" dirty="0"/>
              <a:t>oversee the </a:t>
            </a:r>
            <a:r>
              <a:rPr lang="en-US" dirty="0"/>
              <a:t>A</a:t>
            </a:r>
            <a:r>
              <a:rPr lang="x-none" dirty="0"/>
              <a:t>dministration, </a:t>
            </a:r>
            <a:r>
              <a:rPr lang="en-US" dirty="0"/>
              <a:t>R</a:t>
            </a:r>
            <a:r>
              <a:rPr lang="x-none" dirty="0"/>
              <a:t>estructuring, and </a:t>
            </a:r>
            <a:r>
              <a:rPr lang="en-US" dirty="0"/>
              <a:t>Insolvency</a:t>
            </a:r>
            <a:r>
              <a:rPr lang="x-none" dirty="0"/>
              <a:t> proceedings of </a:t>
            </a:r>
            <a:r>
              <a:rPr lang="en-US" dirty="0"/>
              <a:t>C</a:t>
            </a:r>
            <a:r>
              <a:rPr lang="x-none" dirty="0"/>
              <a:t>ompanies and other corporate bodies in</a:t>
            </a:r>
            <a:r>
              <a:rPr lang="en-GB" dirty="0"/>
              <a:t> t</a:t>
            </a:r>
            <a:r>
              <a:rPr lang="x-none" dirty="0"/>
              <a:t>he country</a:t>
            </a:r>
          </a:p>
          <a:p>
            <a:pPr>
              <a:buFontTx/>
              <a:buChar char="-"/>
            </a:pPr>
            <a:r>
              <a:rPr lang="en-GB" dirty="0"/>
              <a:t>receive</a:t>
            </a:r>
            <a:r>
              <a:rPr lang="x-none" dirty="0"/>
              <a:t> </a:t>
            </a:r>
            <a:r>
              <a:rPr lang="en-US" dirty="0"/>
              <a:t>Reports from Liquidators</a:t>
            </a:r>
            <a:r>
              <a:rPr lang="x-none" dirty="0"/>
              <a:t> and </a:t>
            </a:r>
            <a:r>
              <a:rPr lang="en-US" dirty="0"/>
              <a:t>I</a:t>
            </a:r>
            <a:r>
              <a:rPr lang="x-none" dirty="0"/>
              <a:t>nsolvency </a:t>
            </a:r>
            <a:r>
              <a:rPr lang="en-US" dirty="0"/>
              <a:t>P</a:t>
            </a:r>
            <a:r>
              <a:rPr lang="x-none" dirty="0"/>
              <a:t>ractitioners on the </a:t>
            </a:r>
            <a:r>
              <a:rPr lang="en-US" dirty="0"/>
              <a:t>Administration of </a:t>
            </a:r>
            <a:r>
              <a:rPr lang="x-none" dirty="0"/>
              <a:t> </a:t>
            </a:r>
            <a:r>
              <a:rPr lang="en-US" dirty="0"/>
              <a:t>I</a:t>
            </a:r>
            <a:r>
              <a:rPr lang="x-none" dirty="0"/>
              <a:t>nsolvencies;</a:t>
            </a:r>
          </a:p>
          <a:p>
            <a:pPr>
              <a:buFontTx/>
              <a:buChar char="-"/>
            </a:pPr>
            <a:r>
              <a:rPr lang="en-GB" dirty="0"/>
              <a:t>r</a:t>
            </a:r>
            <a:r>
              <a:rPr lang="x-none" dirty="0"/>
              <a:t>eceive </a:t>
            </a:r>
            <a:r>
              <a:rPr lang="en-US" dirty="0"/>
              <a:t>Reports</a:t>
            </a:r>
            <a:r>
              <a:rPr lang="x-none" dirty="0"/>
              <a:t> from </a:t>
            </a:r>
            <a:r>
              <a:rPr lang="en-US" dirty="0"/>
              <a:t>A</a:t>
            </a:r>
            <a:r>
              <a:rPr lang="x-none" dirty="0"/>
              <a:t>gents for </a:t>
            </a:r>
            <a:r>
              <a:rPr lang="en-US" dirty="0"/>
              <a:t>D</a:t>
            </a:r>
            <a:r>
              <a:rPr lang="x-none" dirty="0"/>
              <a:t>ebenture </a:t>
            </a:r>
            <a:r>
              <a:rPr lang="en-US" dirty="0"/>
              <a:t>H</a:t>
            </a:r>
            <a:r>
              <a:rPr lang="x-none" dirty="0"/>
              <a:t>olders, </a:t>
            </a:r>
            <a:r>
              <a:rPr lang="en-US" dirty="0"/>
              <a:t>T</a:t>
            </a:r>
            <a:r>
              <a:rPr lang="x-none" dirty="0"/>
              <a:t>rustees for security holders and </a:t>
            </a:r>
            <a:r>
              <a:rPr lang="en-US" dirty="0"/>
              <a:t>A</a:t>
            </a:r>
            <a:r>
              <a:rPr lang="x-none" dirty="0"/>
              <a:t>uditors for companies in distress or insolvent situations to enable corrective measures to be taken;</a:t>
            </a:r>
          </a:p>
        </p:txBody>
      </p:sp>
      <p:sp>
        <p:nvSpPr>
          <p:cNvPr id="4" name="Footer Placeholder 3"/>
          <p:cNvSpPr>
            <a:spLocks noGrp="1"/>
          </p:cNvSpPr>
          <p:nvPr>
            <p:ph type="ftr" sz="quarter" idx="11"/>
          </p:nvPr>
        </p:nvSpPr>
        <p:spPr/>
        <p:txBody>
          <a:bodyPr/>
          <a:lstStyle/>
          <a:p>
            <a:r>
              <a:rPr lang="en-US" dirty="0"/>
              <a:t>Office of  the Registrar of Companies</a:t>
            </a:r>
          </a:p>
        </p:txBody>
      </p:sp>
      <p:sp>
        <p:nvSpPr>
          <p:cNvPr id="5" name="Hexagon 4">
            <a:extLst>
              <a:ext uri="{FF2B5EF4-FFF2-40B4-BE49-F238E27FC236}">
                <a16:creationId xmlns:a16="http://schemas.microsoft.com/office/drawing/2014/main" id="{D64B502E-DFCF-F20B-2EB2-6FA375861CB4}"/>
              </a:ext>
            </a:extLst>
          </p:cNvPr>
          <p:cNvSpPr/>
          <p:nvPr/>
        </p:nvSpPr>
        <p:spPr>
          <a:xfrm>
            <a:off x="-169046" y="4116993"/>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6" name="Hexagon 5">
            <a:extLst>
              <a:ext uri="{FF2B5EF4-FFF2-40B4-BE49-F238E27FC236}">
                <a16:creationId xmlns:a16="http://schemas.microsoft.com/office/drawing/2014/main" id="{0669149C-7FFA-C2E5-766B-35F3F304933C}"/>
              </a:ext>
            </a:extLst>
          </p:cNvPr>
          <p:cNvSpPr/>
          <p:nvPr/>
        </p:nvSpPr>
        <p:spPr>
          <a:xfrm>
            <a:off x="10254037" y="3120366"/>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7" name="Hexagon 6">
            <a:extLst>
              <a:ext uri="{FF2B5EF4-FFF2-40B4-BE49-F238E27FC236}">
                <a16:creationId xmlns:a16="http://schemas.microsoft.com/office/drawing/2014/main" id="{DFFAE606-B484-4107-FDC7-614D58B4DCE5}"/>
              </a:ext>
            </a:extLst>
          </p:cNvPr>
          <p:cNvSpPr/>
          <p:nvPr/>
        </p:nvSpPr>
        <p:spPr>
          <a:xfrm>
            <a:off x="5086393" y="1309738"/>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8" name="Hexagon 7">
            <a:extLst>
              <a:ext uri="{FF2B5EF4-FFF2-40B4-BE49-F238E27FC236}">
                <a16:creationId xmlns:a16="http://schemas.microsoft.com/office/drawing/2014/main" id="{D380E223-B914-6ACD-2190-36015DDDB81F}"/>
              </a:ext>
            </a:extLst>
          </p:cNvPr>
          <p:cNvSpPr/>
          <p:nvPr/>
        </p:nvSpPr>
        <p:spPr>
          <a:xfrm>
            <a:off x="1493827" y="499443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9" name="Hexagon 8">
            <a:extLst>
              <a:ext uri="{FF2B5EF4-FFF2-40B4-BE49-F238E27FC236}">
                <a16:creationId xmlns:a16="http://schemas.microsoft.com/office/drawing/2014/main" id="{779916EA-E41C-8473-954F-FAD189383957}"/>
              </a:ext>
            </a:extLst>
          </p:cNvPr>
          <p:cNvSpPr/>
          <p:nvPr/>
        </p:nvSpPr>
        <p:spPr>
          <a:xfrm>
            <a:off x="10245264" y="1346341"/>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0" name="Hexagon 9">
            <a:extLst>
              <a:ext uri="{FF2B5EF4-FFF2-40B4-BE49-F238E27FC236}">
                <a16:creationId xmlns:a16="http://schemas.microsoft.com/office/drawing/2014/main" id="{A5BB2EC0-0D4E-5BE5-5457-A48B8DA20E8B}"/>
              </a:ext>
            </a:extLst>
          </p:cNvPr>
          <p:cNvSpPr/>
          <p:nvPr/>
        </p:nvSpPr>
        <p:spPr>
          <a:xfrm>
            <a:off x="8668694" y="4225614"/>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id="{DFFAE606-B484-4107-FDC7-614D58B4DCE5}"/>
              </a:ext>
            </a:extLst>
          </p:cNvPr>
          <p:cNvSpPr/>
          <p:nvPr/>
        </p:nvSpPr>
        <p:spPr>
          <a:xfrm>
            <a:off x="6779909" y="2191602"/>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id="{D380E223-B914-6ACD-2190-36015DDDB81F}"/>
              </a:ext>
            </a:extLst>
          </p:cNvPr>
          <p:cNvSpPr/>
          <p:nvPr/>
        </p:nvSpPr>
        <p:spPr>
          <a:xfrm>
            <a:off x="1559773" y="3169717"/>
            <a:ext cx="1958673" cy="1691410"/>
          </a:xfrm>
          <a:prstGeom prst="hexagon">
            <a:avLst>
              <a:gd name="adj" fmla="val 28972"/>
              <a:gd name="vf" fmla="val 115470"/>
            </a:avLst>
          </a:prstGeom>
          <a:solidFill>
            <a:schemeClr val="bg2">
              <a:lumMod val="9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234000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BB9D3"/>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FD8E40-78F7-536E-253E-3B9706C4B7AC}"/>
              </a:ext>
            </a:extLst>
          </p:cNvPr>
          <p:cNvSpPr/>
          <p:nvPr/>
        </p:nvSpPr>
        <p:spPr>
          <a:xfrm>
            <a:off x="10476288" y="25587"/>
            <a:ext cx="906539" cy="906539"/>
          </a:xfrm>
          <a:prstGeom prst="rect">
            <a:avLst/>
          </a:prstGeom>
          <a:solidFill>
            <a:srgbClr val="2B26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Oval 13">
            <a:extLst>
              <a:ext uri="{FF2B5EF4-FFF2-40B4-BE49-F238E27FC236}">
                <a16:creationId xmlns:a16="http://schemas.microsoft.com/office/drawing/2014/main" id="{57B330C2-BEA9-463F-0DEE-DDCB31D14401}"/>
              </a:ext>
            </a:extLst>
          </p:cNvPr>
          <p:cNvSpPr/>
          <p:nvPr/>
        </p:nvSpPr>
        <p:spPr>
          <a:xfrm flipH="1">
            <a:off x="11285461" y="875808"/>
            <a:ext cx="906539" cy="906539"/>
          </a:xfrm>
          <a:prstGeom prst="ellipse">
            <a:avLst/>
          </a:prstGeom>
          <a:solidFill>
            <a:srgbClr val="00AB98">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riangle 5">
            <a:extLst>
              <a:ext uri="{FF2B5EF4-FFF2-40B4-BE49-F238E27FC236}">
                <a16:creationId xmlns:a16="http://schemas.microsoft.com/office/drawing/2014/main" id="{22D579B8-1E7E-4018-0C1E-4B3CE88E0864}"/>
              </a:ext>
            </a:extLst>
          </p:cNvPr>
          <p:cNvSpPr/>
          <p:nvPr/>
        </p:nvSpPr>
        <p:spPr>
          <a:xfrm>
            <a:off x="11529179" y="1690688"/>
            <a:ext cx="1267654" cy="1092805"/>
          </a:xfrm>
          <a:prstGeom prst="triangle">
            <a:avLst/>
          </a:prstGeom>
          <a:solidFill>
            <a:srgbClr val="4472C4">
              <a:alpha val="4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218441390"/>
      </p:ext>
    </p:extLst>
  </p:cSld>
  <p:clrMapOvr>
    <a:masterClrMapping/>
  </p:clrMapOvr>
</p:sld>
</file>

<file path=ppt/theme/theme1.xml><?xml version="1.0" encoding="utf-8"?>
<a:theme xmlns:a="http://schemas.openxmlformats.org/drawingml/2006/main" name="Office Theme">
  <a:themeElements>
    <a:clrScheme name="Custom 1">
      <a:dk1>
        <a:srgbClr val="2F5496"/>
      </a:dk1>
      <a:lt1>
        <a:sysClr val="window" lastClr="FFFFFF"/>
      </a:lt1>
      <a:dk2>
        <a:srgbClr val="000000"/>
      </a:dk2>
      <a:lt2>
        <a:srgbClr val="ADB9CA"/>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3992</Words>
  <Application>Microsoft Office PowerPoint</Application>
  <PresentationFormat>Widescreen</PresentationFormat>
  <Paragraphs>382</Paragraphs>
  <Slides>49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Wingdings</vt:lpstr>
      <vt:lpstr>Office Theme</vt:lpstr>
      <vt:lpstr>COMPLIANCE REQUIREMENTS UNDER THE COMPANIES ACT,2019 (ACT 992)  NATIONAL PENSIONS REGULATORY AUTHORITY (Licensing &amp; Registration Directorate)</vt:lpstr>
      <vt:lpstr>Outline</vt:lpstr>
      <vt:lpstr>The Office of the Registrar of Companies (ORC)</vt:lpstr>
      <vt:lpstr>The Office of the Registrar of Companies –cont’d</vt:lpstr>
      <vt:lpstr>The Office of the Registrar of Companies (ORC)</vt:lpstr>
      <vt:lpstr>The Office of the Registrar of Companies –cont’d</vt:lpstr>
      <vt:lpstr>Objects and Functions of the ORC</vt:lpstr>
      <vt:lpstr>Objects and Functions of the ORC –cont’d</vt:lpstr>
      <vt:lpstr>Objects and Functions of the ORC cont’d</vt:lpstr>
      <vt:lpstr>Objects and Functions of the ORC cont’d</vt:lpstr>
      <vt:lpstr>KEY HIGHLIGHTS OF ACT 992 CONSTITUTION Sec. 23</vt:lpstr>
      <vt:lpstr>KEY HIGHLIGHTS OF ACT 992 SUFFIXES sec. 21</vt:lpstr>
      <vt:lpstr>Suffixes - cont’d</vt:lpstr>
      <vt:lpstr>ULTRA VIRES RULE</vt:lpstr>
      <vt:lpstr>EXCEPTIONS TO THE ULTRA VIRES RULE</vt:lpstr>
      <vt:lpstr>EXCEPTIONS ULTRA VIRES - Cont’d</vt:lpstr>
      <vt:lpstr>Accounting terms and Auditors</vt:lpstr>
      <vt:lpstr>PowerPoint Presentation</vt:lpstr>
      <vt:lpstr>KEY HIGHLIGHTS OF ACT 992 -cont’d</vt:lpstr>
      <vt:lpstr>KEY HIGHLIGHTS OF ACT 992-cont’d</vt:lpstr>
      <vt:lpstr>KEY HIGHLIGHTS OF ACT 992- cont’d</vt:lpstr>
      <vt:lpstr>KEY HIGHLIGHTS OF ACT 992- cont’d</vt:lpstr>
      <vt:lpstr>KEY HIGHLIGHTS OF ACT 992- cont’d</vt:lpstr>
      <vt:lpstr>KEEPING COMPANY REGISTERS </vt:lpstr>
      <vt:lpstr>KEEPING COMPANY REGISTERS cont’d</vt:lpstr>
      <vt:lpstr>KEEPING COMPANY REGISTERS cont’d</vt:lpstr>
      <vt:lpstr>KEEPING COMPANY REGISTERS - cont’d</vt:lpstr>
      <vt:lpstr>THE BENEFICIAL OWNERSHIP REGIME</vt:lpstr>
      <vt:lpstr>CENTRAL REGISTER</vt:lpstr>
      <vt:lpstr>REGISTER OF MEMBERS sec. 35</vt:lpstr>
      <vt:lpstr> ENTITIES REQUIRED TO PROVIDE B0 INFORMATION </vt:lpstr>
      <vt:lpstr>SUBMISSION OF BO INFORMATION</vt:lpstr>
      <vt:lpstr>PowerPoint Presentation</vt:lpstr>
      <vt:lpstr>THRESHOLD</vt:lpstr>
      <vt:lpstr>POLITICALLY EXPOSED PERSONS ( PEP)</vt:lpstr>
      <vt:lpstr>NON COMPLIANCE AND SANCTIONS</vt:lpstr>
      <vt:lpstr>NON-COMPLIANCE cont’d</vt:lpstr>
      <vt:lpstr>REGULATIONS/GUIDELINES/PROCEDURES</vt:lpstr>
      <vt:lpstr>OTHER REFORMS TO NOTE</vt:lpstr>
      <vt:lpstr>ENTERPRISES ELIGIBLE FOR FOREIGN PARTICIPATION AND MINIMUM FOREIGN CAPITAL REQUIREMENTS UNDER GIPC ACT 865</vt:lpstr>
      <vt:lpstr>Other Requirements by the ORC</vt:lpstr>
      <vt:lpstr>Resultant reforms to Company Registration</vt:lpstr>
      <vt:lpstr>DOCUMENTS  RECEIVED AFTER REGISTRATION</vt:lpstr>
      <vt:lpstr>DOCUMENTS TO BE  RECEIVED – Cont’d</vt:lpstr>
      <vt:lpstr>DOCUMENTS TO BE  RECEIVED – cont’d</vt:lpstr>
      <vt:lpstr>Update on Implementation of ORC – Cont’d</vt:lpstr>
      <vt:lpstr>A few of the many Measures to promote Ease of Doing Business</vt:lpstr>
      <vt:lpstr>Conclusion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REGISTRAR OF COMPANIES&amp; BENEFICIAL OWNWESHIP UNDER THE COMPANIES ACT 2019(ACT 992)  MOF Legal Directorate Retreat, Peduase Lodge</dc:title>
  <dc:creator>domtie sarpong</dc:creator>
  <cp:lastModifiedBy>Mrs. Thelma Ohene-Asiamah</cp:lastModifiedBy>
  <cp:revision>244</cp:revision>
  <dcterms:created xsi:type="dcterms:W3CDTF">2021-11-14T01:39:30Z</dcterms:created>
  <dcterms:modified xsi:type="dcterms:W3CDTF">2023-08-14T17:08:11Z</dcterms:modified>
</cp:coreProperties>
</file>