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8" r:id="rId1"/>
  </p:sldMasterIdLst>
  <p:notesMasterIdLst>
    <p:notesMasterId r:id="rId23"/>
  </p:notesMasterIdLst>
  <p:sldIdLst>
    <p:sldId id="258" r:id="rId2"/>
    <p:sldId id="259" r:id="rId3"/>
    <p:sldId id="260" r:id="rId4"/>
    <p:sldId id="262" r:id="rId5"/>
    <p:sldId id="266" r:id="rId6"/>
    <p:sldId id="267" r:id="rId7"/>
    <p:sldId id="268" r:id="rId8"/>
    <p:sldId id="269" r:id="rId9"/>
    <p:sldId id="277" r:id="rId10"/>
    <p:sldId id="275" r:id="rId11"/>
    <p:sldId id="270" r:id="rId12"/>
    <p:sldId id="276" r:id="rId13"/>
    <p:sldId id="278" r:id="rId14"/>
    <p:sldId id="264" r:id="rId15"/>
    <p:sldId id="265" r:id="rId16"/>
    <p:sldId id="271" r:id="rId17"/>
    <p:sldId id="273" r:id="rId18"/>
    <p:sldId id="274" r:id="rId19"/>
    <p:sldId id="263" r:id="rId20"/>
    <p:sldId id="279" r:id="rId21"/>
    <p:sldId id="280"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61" d="100"/>
          <a:sy n="161" d="100"/>
        </p:scale>
        <p:origin x="2484" y="1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57C0EE-6E63-4D08-8274-8E2856130EAF}" type="datetimeFigureOut">
              <a:rPr lang="en-GB" smtClean="0"/>
              <a:t>14/08/2023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F7E5AD-D7ED-4E38-A5FB-7C26B4951E3D}" type="slidenum">
              <a:rPr lang="en-GB" smtClean="0"/>
              <a:t>‹#›</a:t>
            </a:fld>
            <a:endParaRPr lang="en-GB"/>
          </a:p>
        </p:txBody>
      </p:sp>
    </p:spTree>
    <p:extLst>
      <p:ext uri="{BB962C8B-B14F-4D97-AF65-F5344CB8AC3E}">
        <p14:creationId xmlns:p14="http://schemas.microsoft.com/office/powerpoint/2010/main" val="2734857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H" dirty="0"/>
              <a:t>,</a:t>
            </a:r>
          </a:p>
        </p:txBody>
      </p:sp>
      <p:sp>
        <p:nvSpPr>
          <p:cNvPr id="4" name="Slide Number Placeholder 3"/>
          <p:cNvSpPr>
            <a:spLocks noGrp="1"/>
          </p:cNvSpPr>
          <p:nvPr>
            <p:ph type="sldNum" sz="quarter" idx="5"/>
          </p:nvPr>
        </p:nvSpPr>
        <p:spPr/>
        <p:txBody>
          <a:bodyPr/>
          <a:lstStyle/>
          <a:p>
            <a:fld id="{D3C781B2-6194-834F-A10F-E4A921F76A1D}" type="slidenum">
              <a:rPr lang="en-GH" smtClean="0"/>
              <a:t>8</a:t>
            </a:fld>
            <a:endParaRPr lang="en-GH"/>
          </a:p>
        </p:txBody>
      </p:sp>
    </p:spTree>
    <p:extLst>
      <p:ext uri="{BB962C8B-B14F-4D97-AF65-F5344CB8AC3E}">
        <p14:creationId xmlns:p14="http://schemas.microsoft.com/office/powerpoint/2010/main" val="39892370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8/14/2023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1124157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88599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8/14/2023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4039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8/14/2023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09895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48A87A34-81AB-432B-8DAE-1953F412C126}" type="datetimeFigureOut">
              <a:rPr lang="en-US" smtClean="0"/>
              <a:t>8/14/2023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6425402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48A87A34-81AB-432B-8DAE-1953F412C126}" type="datetimeFigureOut">
              <a:rPr lang="en-US" smtClean="0"/>
              <a:t>8/14/2023</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40966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nvPr>
        </p:nvSpPr>
        <p:spPr/>
        <p:txBody>
          <a:bodyPr/>
          <a:lstStyle/>
          <a:p>
            <a:fld id="{48A87A34-81AB-432B-8DAE-1953F412C126}" type="datetimeFigureOut">
              <a:rPr lang="en-US" smtClean="0"/>
              <a:t>8/14/2023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440404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8/14/2023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64810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8/14/2023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71061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48A87A34-81AB-432B-8DAE-1953F412C126}" type="datetimeFigureOut">
              <a:rPr lang="en-US" smtClean="0"/>
              <a:t>8/14/2023</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195916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48A87A34-81AB-432B-8DAE-1953F412C126}" type="datetimeFigureOut">
              <a:rPr lang="en-US" smtClean="0"/>
              <a:pPr/>
              <a:t>8/14/2023</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141593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48A87A34-81AB-432B-8DAE-1953F412C126}" type="datetimeFigureOut">
              <a:rPr lang="en-US" smtClean="0"/>
              <a:pPr/>
              <a:t>8/14/2023</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369947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A8AB86-759A-4F15-A9DB-4E2D0EF1F558}"/>
              </a:ext>
            </a:extLst>
          </p:cNvPr>
          <p:cNvSpPr>
            <a:spLocks noGrp="1"/>
          </p:cNvSpPr>
          <p:nvPr>
            <p:ph type="ctrTitle"/>
          </p:nvPr>
        </p:nvSpPr>
        <p:spPr>
          <a:xfrm>
            <a:off x="464949" y="774915"/>
            <a:ext cx="11468745" cy="3907150"/>
          </a:xfrm>
        </p:spPr>
        <p:txBody>
          <a:bodyPr>
            <a:normAutofit fontScale="90000"/>
          </a:bodyPr>
          <a:lstStyle/>
          <a:p>
            <a:br>
              <a:rPr lang="en-US" sz="3600" b="1" dirty="0"/>
            </a:br>
            <a:br>
              <a:rPr lang="en-US" sz="3600" b="1" dirty="0"/>
            </a:br>
            <a:br>
              <a:rPr lang="en-US" sz="3600" b="1" dirty="0"/>
            </a:br>
            <a:br>
              <a:rPr lang="en-US" sz="3600" b="1" dirty="0"/>
            </a:br>
            <a:br>
              <a:rPr lang="en-US" sz="3600" b="1" dirty="0"/>
            </a:br>
            <a:r>
              <a:rPr lang="en-US" sz="3100" b="1" dirty="0"/>
              <a:t> JOURNEY OF BENEFICIAL OWNERSHIP TRANSPARENCY IN GHANA</a:t>
            </a:r>
            <a:br>
              <a:rPr lang="en-US" sz="3100" b="1" dirty="0"/>
            </a:br>
            <a:br>
              <a:rPr lang="en-US" sz="3100" b="1" dirty="0"/>
            </a:br>
            <a:r>
              <a:rPr lang="en-GB" sz="3100" cap="none" dirty="0"/>
              <a:t>Regional Peer Exchange on Beneficial Ownership Transparency between the Office of the Registrar of Companies (Ghana) and Corporate Affairs Commission (Nigeria)</a:t>
            </a:r>
            <a:br>
              <a:rPr lang="en-GB" sz="3100" cap="none" dirty="0"/>
            </a:br>
            <a:br>
              <a:rPr lang="en-US" sz="3100" cap="none" dirty="0"/>
            </a:br>
            <a:br>
              <a:rPr lang="en-US" sz="3100" b="1" dirty="0"/>
            </a:br>
            <a:br>
              <a:rPr lang="en-US" sz="3100" b="1" dirty="0"/>
            </a:br>
            <a:br>
              <a:rPr lang="en-US" sz="3100" b="1" dirty="0"/>
            </a:br>
            <a:endParaRPr lang="en-US" sz="3100" dirty="0"/>
          </a:p>
        </p:txBody>
      </p:sp>
      <p:sp>
        <p:nvSpPr>
          <p:cNvPr id="3" name="Subtitle 2">
            <a:extLst>
              <a:ext uri="{FF2B5EF4-FFF2-40B4-BE49-F238E27FC236}">
                <a16:creationId xmlns:a16="http://schemas.microsoft.com/office/drawing/2014/main" id="{5D71DBB8-7254-47CB-965F-E088324CEE54}"/>
              </a:ext>
            </a:extLst>
          </p:cNvPr>
          <p:cNvSpPr>
            <a:spLocks noGrp="1"/>
          </p:cNvSpPr>
          <p:nvPr>
            <p:ph type="subTitle" idx="1"/>
          </p:nvPr>
        </p:nvSpPr>
        <p:spPr>
          <a:xfrm>
            <a:off x="1425844" y="5146766"/>
            <a:ext cx="9911022" cy="1178890"/>
          </a:xfrm>
        </p:spPr>
        <p:txBody>
          <a:bodyPr>
            <a:normAutofit/>
          </a:bodyPr>
          <a:lstStyle/>
          <a:p>
            <a:pPr>
              <a:lnSpc>
                <a:spcPct val="100000"/>
              </a:lnSpc>
              <a:spcBef>
                <a:spcPts val="0"/>
              </a:spcBef>
            </a:pPr>
            <a:r>
              <a:rPr lang="en-US" b="1" dirty="0">
                <a:latin typeface="+mj-lt"/>
              </a:rPr>
              <a:t>RGD PRESENTATION</a:t>
            </a:r>
          </a:p>
          <a:p>
            <a:pPr>
              <a:lnSpc>
                <a:spcPct val="100000"/>
              </a:lnSpc>
              <a:spcBef>
                <a:spcPts val="0"/>
              </a:spcBef>
            </a:pPr>
            <a:r>
              <a:rPr lang="en-US" b="1" dirty="0">
                <a:latin typeface="+mj-lt"/>
              </a:rPr>
              <a:t>6</a:t>
            </a:r>
            <a:r>
              <a:rPr lang="en-US" b="1" baseline="30000" dirty="0">
                <a:latin typeface="+mj-lt"/>
              </a:rPr>
              <a:t>th</a:t>
            </a:r>
            <a:r>
              <a:rPr lang="en-US" b="1" dirty="0">
                <a:latin typeface="+mj-lt"/>
              </a:rPr>
              <a:t> October, 2022</a:t>
            </a:r>
          </a:p>
          <a:p>
            <a:pPr>
              <a:lnSpc>
                <a:spcPct val="100000"/>
              </a:lnSpc>
              <a:spcBef>
                <a:spcPts val="0"/>
              </a:spcBef>
            </a:pPr>
            <a:r>
              <a:rPr lang="en-US" b="1" dirty="0">
                <a:latin typeface="+mj-lt"/>
              </a:rPr>
              <a:t>Tang Palace Hotel, Accra</a:t>
            </a:r>
          </a:p>
        </p:txBody>
      </p:sp>
    </p:spTree>
    <p:extLst>
      <p:ext uri="{BB962C8B-B14F-4D97-AF65-F5344CB8AC3E}">
        <p14:creationId xmlns:p14="http://schemas.microsoft.com/office/powerpoint/2010/main" val="19573662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2074" y="182880"/>
            <a:ext cx="5976693" cy="560832"/>
          </a:xfrm>
        </p:spPr>
        <p:txBody>
          <a:bodyPr>
            <a:noAutofit/>
          </a:bodyPr>
          <a:lstStyle/>
          <a:p>
            <a:pPr algn="ctr"/>
            <a:r>
              <a:rPr lang="en-US" dirty="0"/>
              <a:t>THRESHOLD LEVELS  -S. 381(f)</a:t>
            </a:r>
          </a:p>
        </p:txBody>
      </p:sp>
      <p:sp>
        <p:nvSpPr>
          <p:cNvPr id="3" name="Content Placeholder 2"/>
          <p:cNvSpPr>
            <a:spLocks noGrp="1"/>
          </p:cNvSpPr>
          <p:nvPr>
            <p:ph idx="1"/>
          </p:nvPr>
        </p:nvSpPr>
        <p:spPr>
          <a:xfrm>
            <a:off x="231648" y="1397725"/>
            <a:ext cx="11577175" cy="4728755"/>
          </a:xfrm>
        </p:spPr>
        <p:txBody>
          <a:bodyPr>
            <a:noAutofit/>
          </a:bodyPr>
          <a:lstStyle/>
          <a:p>
            <a:pPr marL="0" indent="0">
              <a:buNone/>
            </a:pPr>
            <a:r>
              <a:rPr lang="en-US" sz="2400" dirty="0">
                <a:latin typeface="+mj-lt"/>
              </a:rPr>
              <a:t> Applies to companies registered with shares &amp; Informed by National Risk Assessment done in collaboration with the Financial Intelligence Centre.</a:t>
            </a:r>
          </a:p>
          <a:p>
            <a:pPr marL="0" indent="0">
              <a:buNone/>
            </a:pPr>
            <a:r>
              <a:rPr lang="en-US" sz="2400" dirty="0">
                <a:latin typeface="+mj-lt"/>
              </a:rPr>
              <a:t>*S 381(1)(f) empowers the Registrar to prescribe thresholds for reporting BOs</a:t>
            </a:r>
          </a:p>
          <a:p>
            <a:pPr marL="0" indent="0">
              <a:buNone/>
            </a:pPr>
            <a:endParaRPr lang="en-US" sz="2400" dirty="0">
              <a:latin typeface="+mj-lt"/>
            </a:endParaRPr>
          </a:p>
          <a:p>
            <a:pPr>
              <a:buFont typeface="Wingdings" panose="05000000000000000000" pitchFamily="2" charset="2"/>
              <a:buChar char="§"/>
            </a:pPr>
            <a:r>
              <a:rPr lang="en-US" sz="2400" dirty="0">
                <a:latin typeface="+mj-lt"/>
              </a:rPr>
              <a:t>High Risk Sectors - 5%  - (E</a:t>
            </a:r>
            <a:r>
              <a:rPr lang="en-US" sz="2400" dirty="0"/>
              <a:t>xtractives, Financial, real estate, Gambling etc.)	</a:t>
            </a:r>
            <a:endParaRPr lang="en-US" sz="2400" dirty="0">
              <a:latin typeface="+mj-lt"/>
            </a:endParaRPr>
          </a:p>
          <a:p>
            <a:pPr>
              <a:buFont typeface="Wingdings" panose="05000000000000000000" pitchFamily="2" charset="2"/>
              <a:buChar char="§"/>
            </a:pPr>
            <a:r>
              <a:rPr lang="en-US" sz="2400" dirty="0">
                <a:latin typeface="+mj-lt"/>
              </a:rPr>
              <a:t>Local PEP – 0%. </a:t>
            </a:r>
          </a:p>
          <a:p>
            <a:pPr>
              <a:buFont typeface="Wingdings" panose="05000000000000000000" pitchFamily="2" charset="2"/>
              <a:buChar char="§"/>
            </a:pPr>
            <a:r>
              <a:rPr lang="en-US" sz="2400" dirty="0">
                <a:latin typeface="+mj-lt"/>
              </a:rPr>
              <a:t>Foreign PEP - 5%</a:t>
            </a:r>
          </a:p>
          <a:p>
            <a:pPr>
              <a:buFont typeface="Wingdings" panose="05000000000000000000" pitchFamily="2" charset="2"/>
              <a:buChar char="§"/>
            </a:pPr>
            <a:r>
              <a:rPr lang="en-GB" sz="2400" dirty="0">
                <a:latin typeface="+mj-lt"/>
              </a:rPr>
              <a:t>All other companies – 20% </a:t>
            </a:r>
          </a:p>
          <a:p>
            <a:pPr marL="0" indent="0">
              <a:buNone/>
            </a:pPr>
            <a:endParaRPr lang="en-US" sz="2400" dirty="0">
              <a:latin typeface="+mj-lt"/>
            </a:endParaRPr>
          </a:p>
          <a:p>
            <a:pPr>
              <a:buFont typeface="Wingdings" panose="05000000000000000000" pitchFamily="2" charset="2"/>
              <a:buChar char="§"/>
            </a:pPr>
            <a:r>
              <a:rPr lang="en-GB" sz="2400" b="1" i="1" dirty="0">
                <a:latin typeface="+mj-lt"/>
              </a:rPr>
              <a:t>For a BO established through control or influence, there is no threshold</a:t>
            </a:r>
            <a:r>
              <a:rPr lang="en-GB" sz="2400" dirty="0">
                <a:latin typeface="+mj-lt"/>
              </a:rPr>
              <a:t>. </a:t>
            </a:r>
            <a:endParaRPr lang="en-US" sz="2400" dirty="0">
              <a:latin typeface="+mj-lt"/>
            </a:endParaRPr>
          </a:p>
        </p:txBody>
      </p:sp>
    </p:spTree>
    <p:extLst>
      <p:ext uri="{BB962C8B-B14F-4D97-AF65-F5344CB8AC3E}">
        <p14:creationId xmlns:p14="http://schemas.microsoft.com/office/powerpoint/2010/main" val="7754279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BF591-11DC-4547-9212-629D0EFEA9C7}"/>
              </a:ext>
            </a:extLst>
          </p:cNvPr>
          <p:cNvSpPr>
            <a:spLocks noGrp="1"/>
          </p:cNvSpPr>
          <p:nvPr>
            <p:ph type="title"/>
          </p:nvPr>
        </p:nvSpPr>
        <p:spPr>
          <a:xfrm>
            <a:off x="342900" y="256033"/>
            <a:ext cx="8215884" cy="658367"/>
          </a:xfrm>
        </p:spPr>
        <p:txBody>
          <a:bodyPr>
            <a:noAutofit/>
          </a:bodyPr>
          <a:lstStyle/>
          <a:p>
            <a:br>
              <a:rPr lang="en-GB" dirty="0"/>
            </a:br>
            <a:r>
              <a:rPr lang="en-GB" dirty="0"/>
              <a:t>ENTITIES REQUIRED TO PROVIDE BO DATA</a:t>
            </a:r>
            <a:br>
              <a:rPr lang="en-GB" dirty="0"/>
            </a:br>
            <a:endParaRPr lang="x-none" dirty="0"/>
          </a:p>
        </p:txBody>
      </p:sp>
      <p:sp>
        <p:nvSpPr>
          <p:cNvPr id="3" name="Content Placeholder 2">
            <a:extLst>
              <a:ext uri="{FF2B5EF4-FFF2-40B4-BE49-F238E27FC236}">
                <a16:creationId xmlns:a16="http://schemas.microsoft.com/office/drawing/2014/main" id="{CD468532-A272-C942-8E07-CDE95131CC8F}"/>
              </a:ext>
            </a:extLst>
          </p:cNvPr>
          <p:cNvSpPr>
            <a:spLocks noGrp="1"/>
          </p:cNvSpPr>
          <p:nvPr>
            <p:ph idx="1"/>
          </p:nvPr>
        </p:nvSpPr>
        <p:spPr>
          <a:xfrm>
            <a:off x="342900" y="1024128"/>
            <a:ext cx="11010900" cy="5152835"/>
          </a:xfrm>
        </p:spPr>
        <p:txBody>
          <a:bodyPr>
            <a:normAutofit/>
          </a:bodyPr>
          <a:lstStyle/>
          <a:p>
            <a:pPr marL="0" indent="0">
              <a:buNone/>
            </a:pPr>
            <a:r>
              <a:rPr lang="en-GB" sz="2200" dirty="0"/>
              <a:t>Section 7(1) of ACT 992, mentions all the types of companies</a:t>
            </a:r>
          </a:p>
          <a:p>
            <a:pPr marL="0" indent="0">
              <a:buNone/>
            </a:pPr>
            <a:endParaRPr lang="en-GB" sz="2200" dirty="0"/>
          </a:p>
          <a:p>
            <a:pPr marL="0" indent="0">
              <a:buNone/>
            </a:pPr>
            <a:r>
              <a:rPr lang="en-GB" sz="2200" dirty="0"/>
              <a:t>These are;</a:t>
            </a:r>
          </a:p>
          <a:p>
            <a:pPr>
              <a:buFont typeface="Wingdings" pitchFamily="2" charset="2"/>
              <a:buChar char="§"/>
            </a:pPr>
            <a:r>
              <a:rPr lang="en-GB" sz="2200" dirty="0"/>
              <a:t>Companies Limited by Shares</a:t>
            </a:r>
          </a:p>
          <a:p>
            <a:pPr>
              <a:buFont typeface="Wingdings" pitchFamily="2" charset="2"/>
              <a:buChar char="§"/>
            </a:pPr>
            <a:r>
              <a:rPr lang="en-GB" sz="2200" dirty="0"/>
              <a:t>Companies Limited by Guarantee</a:t>
            </a:r>
          </a:p>
          <a:p>
            <a:pPr>
              <a:buFont typeface="Wingdings" pitchFamily="2" charset="2"/>
              <a:buChar char="§"/>
            </a:pPr>
            <a:r>
              <a:rPr lang="en-GB" sz="2200" dirty="0"/>
              <a:t>Unlimited Companies</a:t>
            </a:r>
          </a:p>
          <a:p>
            <a:pPr>
              <a:buFont typeface="Wingdings" pitchFamily="2" charset="2"/>
              <a:buChar char="§"/>
            </a:pPr>
            <a:r>
              <a:rPr lang="en-GB" sz="2200" dirty="0"/>
              <a:t>External Companies</a:t>
            </a:r>
          </a:p>
          <a:p>
            <a:pPr marL="0" indent="0">
              <a:buNone/>
            </a:pPr>
            <a:endParaRPr lang="en-GB" sz="2200" dirty="0"/>
          </a:p>
          <a:p>
            <a:pPr marL="0" indent="0">
              <a:buNone/>
            </a:pPr>
            <a:r>
              <a:rPr lang="en-US" sz="2200" dirty="0"/>
              <a:t>*Does not apply to partnerships and Sole Proprietorships*</a:t>
            </a:r>
            <a:endParaRPr lang="x-none" sz="2200" dirty="0"/>
          </a:p>
        </p:txBody>
      </p:sp>
    </p:spTree>
    <p:extLst>
      <p:ext uri="{BB962C8B-B14F-4D97-AF65-F5344CB8AC3E}">
        <p14:creationId xmlns:p14="http://schemas.microsoft.com/office/powerpoint/2010/main" val="5000104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99D06E-F4AF-4D41-8261-D4B3AB0130A6}"/>
              </a:ext>
            </a:extLst>
          </p:cNvPr>
          <p:cNvSpPr>
            <a:spLocks noGrp="1"/>
          </p:cNvSpPr>
          <p:nvPr>
            <p:ph idx="1"/>
          </p:nvPr>
        </p:nvSpPr>
        <p:spPr>
          <a:xfrm>
            <a:off x="838200" y="1001777"/>
            <a:ext cx="10515600" cy="5175185"/>
          </a:xfrm>
        </p:spPr>
        <p:txBody>
          <a:bodyPr>
            <a:normAutofit/>
          </a:bodyPr>
          <a:lstStyle/>
          <a:p>
            <a:pPr marL="0" indent="0">
              <a:buNone/>
            </a:pPr>
            <a:r>
              <a:rPr lang="en-GB" sz="2200" b="1" dirty="0"/>
              <a:t>When are Companies required to submit BO data to  the Registrar?</a:t>
            </a:r>
          </a:p>
          <a:p>
            <a:pPr marL="0" indent="0">
              <a:buNone/>
            </a:pPr>
            <a:endParaRPr lang="en-GB" sz="2200" dirty="0"/>
          </a:p>
          <a:p>
            <a:pPr>
              <a:buFont typeface="Wingdings" pitchFamily="2" charset="2"/>
              <a:buChar char="§"/>
            </a:pPr>
            <a:r>
              <a:rPr lang="en-GB" sz="2200" dirty="0"/>
              <a:t>Incorporations sec.13(2)(m) of Act 992 </a:t>
            </a:r>
          </a:p>
          <a:p>
            <a:pPr>
              <a:buFont typeface="Wingdings" pitchFamily="2" charset="2"/>
              <a:buChar char="§"/>
            </a:pPr>
            <a:r>
              <a:rPr lang="en-GB" sz="2200" dirty="0"/>
              <a:t>28 days after being entered in the Register of Members</a:t>
            </a:r>
          </a:p>
          <a:p>
            <a:pPr>
              <a:buFont typeface="Wingdings" pitchFamily="2" charset="2"/>
              <a:buChar char="§"/>
            </a:pPr>
            <a:r>
              <a:rPr lang="en-GB" sz="2200" dirty="0"/>
              <a:t>At the time of registration by External Companies </a:t>
            </a:r>
          </a:p>
          <a:p>
            <a:pPr>
              <a:buFont typeface="Wingdings" pitchFamily="2" charset="2"/>
              <a:buChar char="§"/>
            </a:pPr>
            <a:r>
              <a:rPr lang="en-GB" sz="2200" dirty="0"/>
              <a:t>Filing of Annual Returns (Sec.126(1)</a:t>
            </a:r>
          </a:p>
          <a:p>
            <a:pPr>
              <a:buFont typeface="Wingdings" pitchFamily="2" charset="2"/>
              <a:buChar char="§"/>
            </a:pPr>
            <a:r>
              <a:rPr lang="en-GB" sz="2200" dirty="0"/>
              <a:t>Whenever there are changes to the BO information</a:t>
            </a:r>
          </a:p>
          <a:p>
            <a:pPr>
              <a:buFont typeface="Wingdings" pitchFamily="2" charset="2"/>
              <a:buChar char="§"/>
            </a:pPr>
            <a:r>
              <a:rPr lang="en-GB" sz="2200" dirty="0"/>
              <a:t>Upon request by the Registrar            	</a:t>
            </a:r>
            <a:endParaRPr lang="x-none" sz="2200" dirty="0"/>
          </a:p>
        </p:txBody>
      </p:sp>
      <p:pic>
        <p:nvPicPr>
          <p:cNvPr id="1025" name="Picture 1" descr="page2image134919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6489700" cy="50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89235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A2E88-E969-0F44-AD77-C219BD74294F}"/>
              </a:ext>
            </a:extLst>
          </p:cNvPr>
          <p:cNvSpPr>
            <a:spLocks noGrp="1"/>
          </p:cNvSpPr>
          <p:nvPr>
            <p:ph type="title"/>
          </p:nvPr>
        </p:nvSpPr>
        <p:spPr>
          <a:xfrm>
            <a:off x="838200" y="426721"/>
            <a:ext cx="7647432" cy="451103"/>
          </a:xfrm>
        </p:spPr>
        <p:txBody>
          <a:bodyPr>
            <a:normAutofit fontScale="90000"/>
          </a:bodyPr>
          <a:lstStyle/>
          <a:p>
            <a:r>
              <a:rPr lang="en-GH" dirty="0"/>
              <a:t>FORMS</a:t>
            </a:r>
          </a:p>
        </p:txBody>
      </p:sp>
      <p:sp>
        <p:nvSpPr>
          <p:cNvPr id="3" name="Content Placeholder 2">
            <a:extLst>
              <a:ext uri="{FF2B5EF4-FFF2-40B4-BE49-F238E27FC236}">
                <a16:creationId xmlns:a16="http://schemas.microsoft.com/office/drawing/2014/main" id="{721A36FD-1A29-3048-83B6-CBBAD1D26ED9}"/>
              </a:ext>
            </a:extLst>
          </p:cNvPr>
          <p:cNvSpPr>
            <a:spLocks noGrp="1"/>
          </p:cNvSpPr>
          <p:nvPr>
            <p:ph idx="1"/>
          </p:nvPr>
        </p:nvSpPr>
        <p:spPr>
          <a:xfrm>
            <a:off x="838200" y="1036320"/>
            <a:ext cx="10515600" cy="5140643"/>
          </a:xfrm>
        </p:spPr>
        <p:txBody>
          <a:bodyPr>
            <a:normAutofit/>
          </a:bodyPr>
          <a:lstStyle/>
          <a:p>
            <a:pPr marL="0" indent="0">
              <a:buNone/>
            </a:pPr>
            <a:endParaRPr lang="en-GH" sz="2200" dirty="0"/>
          </a:p>
          <a:p>
            <a:pPr marL="0" indent="0">
              <a:buNone/>
            </a:pPr>
            <a:r>
              <a:rPr lang="en-GH" sz="2200" dirty="0"/>
              <a:t>B</a:t>
            </a:r>
            <a:r>
              <a:rPr lang="en-GB" sz="2200" dirty="0"/>
              <a:t>O</a:t>
            </a:r>
            <a:r>
              <a:rPr lang="en-GH" sz="2200" dirty="0"/>
              <a:t>s shd be individuals, but with implementation, different forms developed</a:t>
            </a:r>
          </a:p>
          <a:p>
            <a:r>
              <a:rPr lang="en-GH" sz="2200" dirty="0"/>
              <a:t>BO1 – Declaration form – for all companies</a:t>
            </a:r>
            <a:endParaRPr lang="en-GB" sz="2200" dirty="0"/>
          </a:p>
          <a:p>
            <a:r>
              <a:rPr lang="en-GH" sz="2200" dirty="0"/>
              <a:t>BO2 – Natural persons – provide details</a:t>
            </a:r>
            <a:endParaRPr lang="en-GB" sz="2200" dirty="0"/>
          </a:p>
          <a:p>
            <a:r>
              <a:rPr lang="en-GH" sz="2200" dirty="0"/>
              <a:t>BO3 – Publicly Listed – registration authority, Int. Securities Identifying number, percentage of shares listed, name of recognized  Stock Exchange on which shares are listed, Link to 	the index for details on the  B</a:t>
            </a:r>
            <a:r>
              <a:rPr lang="en-GB" sz="2200" dirty="0"/>
              <a:t>O</a:t>
            </a:r>
            <a:r>
              <a:rPr lang="en-GH" sz="2200" dirty="0"/>
              <a:t>s etc.</a:t>
            </a:r>
          </a:p>
          <a:p>
            <a:endParaRPr lang="en-GH" sz="2200" dirty="0"/>
          </a:p>
          <a:p>
            <a:r>
              <a:rPr lang="en-GH" sz="2200" dirty="0"/>
              <a:t>BO4 – State Owned – percentage, nationality of ownership</a:t>
            </a:r>
            <a:r>
              <a:rPr lang="en-GB" sz="2200" dirty="0"/>
              <a:t>,</a:t>
            </a:r>
            <a:r>
              <a:rPr lang="en-GH" sz="2200" dirty="0"/>
              <a:t> State Agency</a:t>
            </a:r>
            <a:r>
              <a:rPr lang="en-GB" sz="2200" dirty="0"/>
              <a:t> in charge</a:t>
            </a:r>
            <a:r>
              <a:rPr lang="en-GH" sz="2200" dirty="0"/>
              <a:t>, country of incorporation, Official who excersise  contro</a:t>
            </a:r>
            <a:r>
              <a:rPr lang="en-GB" sz="2200" dirty="0"/>
              <a:t>l among others.</a:t>
            </a:r>
            <a:endParaRPr lang="en-GH" sz="2200" dirty="0"/>
          </a:p>
        </p:txBody>
      </p:sp>
    </p:spTree>
    <p:extLst>
      <p:ext uri="{BB962C8B-B14F-4D97-AF65-F5344CB8AC3E}">
        <p14:creationId xmlns:p14="http://schemas.microsoft.com/office/powerpoint/2010/main" val="38931574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B48B0-26CF-DE43-9C03-8A1053E2FE74}"/>
              </a:ext>
            </a:extLst>
          </p:cNvPr>
          <p:cNvSpPr>
            <a:spLocks noGrp="1"/>
          </p:cNvSpPr>
          <p:nvPr>
            <p:ph type="title"/>
          </p:nvPr>
        </p:nvSpPr>
        <p:spPr/>
        <p:txBody>
          <a:bodyPr/>
          <a:lstStyle/>
          <a:p>
            <a:r>
              <a:rPr lang="en-GH" b="1" dirty="0"/>
              <a:t>SYSTEMS</a:t>
            </a:r>
          </a:p>
        </p:txBody>
      </p:sp>
      <p:sp>
        <p:nvSpPr>
          <p:cNvPr id="3" name="Content Placeholder 2">
            <a:extLst>
              <a:ext uri="{FF2B5EF4-FFF2-40B4-BE49-F238E27FC236}">
                <a16:creationId xmlns:a16="http://schemas.microsoft.com/office/drawing/2014/main" id="{07032A97-8064-B545-8EF5-8DBF83AF30FA}"/>
              </a:ext>
            </a:extLst>
          </p:cNvPr>
          <p:cNvSpPr>
            <a:spLocks noGrp="1"/>
          </p:cNvSpPr>
          <p:nvPr>
            <p:ph idx="1"/>
          </p:nvPr>
        </p:nvSpPr>
        <p:spPr>
          <a:xfrm>
            <a:off x="2231136" y="2363723"/>
            <a:ext cx="7729728" cy="4115453"/>
          </a:xfrm>
        </p:spPr>
        <p:txBody>
          <a:bodyPr>
            <a:normAutofit/>
          </a:bodyPr>
          <a:lstStyle/>
          <a:p>
            <a:r>
              <a:rPr lang="en-US" sz="2200" dirty="0"/>
              <a:t>Creating the electronic Register and system was a challenging one. *Syncing our system with the new BO data collection features was challenging</a:t>
            </a:r>
          </a:p>
          <a:p>
            <a:r>
              <a:rPr lang="en-US" sz="2200" dirty="0"/>
              <a:t>Had a lot of issues around funding.</a:t>
            </a:r>
          </a:p>
          <a:p>
            <a:r>
              <a:rPr lang="en-US" sz="2200" dirty="0"/>
              <a:t>Our systems and processes as we knew it for half a century were disrupted.</a:t>
            </a:r>
          </a:p>
          <a:p>
            <a:r>
              <a:rPr lang="en-US" sz="2200" dirty="0"/>
              <a:t>Needed to upgrade the software to include another Module for BO. </a:t>
            </a:r>
          </a:p>
          <a:p>
            <a:r>
              <a:rPr lang="en-US" sz="2200" dirty="0"/>
              <a:t> First, we had to ensure that our system developers understood our law for them to fully grasp objectives. </a:t>
            </a:r>
          </a:p>
          <a:p>
            <a:endParaRPr lang="en-GH" sz="2200" dirty="0"/>
          </a:p>
          <a:p>
            <a:endParaRPr lang="en-GH" sz="2200" dirty="0"/>
          </a:p>
        </p:txBody>
      </p:sp>
    </p:spTree>
    <p:extLst>
      <p:ext uri="{BB962C8B-B14F-4D97-AF65-F5344CB8AC3E}">
        <p14:creationId xmlns:p14="http://schemas.microsoft.com/office/powerpoint/2010/main" val="11654281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AB48B0-26CF-DE43-9C03-8A1053E2FE74}"/>
              </a:ext>
            </a:extLst>
          </p:cNvPr>
          <p:cNvSpPr>
            <a:spLocks noGrp="1"/>
          </p:cNvSpPr>
          <p:nvPr>
            <p:ph type="title"/>
          </p:nvPr>
        </p:nvSpPr>
        <p:spPr/>
        <p:txBody>
          <a:bodyPr/>
          <a:lstStyle/>
          <a:p>
            <a:r>
              <a:rPr lang="en-GH" b="1" dirty="0"/>
              <a:t>SYSTEMS cont’d</a:t>
            </a:r>
          </a:p>
        </p:txBody>
      </p:sp>
      <p:sp>
        <p:nvSpPr>
          <p:cNvPr id="3" name="Content Placeholder 2">
            <a:extLst>
              <a:ext uri="{FF2B5EF4-FFF2-40B4-BE49-F238E27FC236}">
                <a16:creationId xmlns:a16="http://schemas.microsoft.com/office/drawing/2014/main" id="{07032A97-8064-B545-8EF5-8DBF83AF30FA}"/>
              </a:ext>
            </a:extLst>
          </p:cNvPr>
          <p:cNvSpPr>
            <a:spLocks noGrp="1"/>
          </p:cNvSpPr>
          <p:nvPr>
            <p:ph idx="1"/>
          </p:nvPr>
        </p:nvSpPr>
        <p:spPr>
          <a:xfrm>
            <a:off x="2231136" y="2286000"/>
            <a:ext cx="7729728" cy="4323806"/>
          </a:xfrm>
        </p:spPr>
        <p:txBody>
          <a:bodyPr>
            <a:noAutofit/>
          </a:bodyPr>
          <a:lstStyle/>
          <a:p>
            <a:pPr marL="0" indent="0">
              <a:buNone/>
            </a:pPr>
            <a:r>
              <a:rPr lang="en-US" sz="2200" dirty="0"/>
              <a:t>During the development of our Software Specification Requirements ,we constantly engaged all relevant stakeholders and Technical experts so we could be sure of the outcome.</a:t>
            </a:r>
          </a:p>
          <a:p>
            <a:r>
              <a:rPr lang="en-US" sz="2200" dirty="0"/>
              <a:t>User Acceptance Tests were conducted after developing the system </a:t>
            </a:r>
          </a:p>
          <a:p>
            <a:r>
              <a:rPr lang="en-GH" sz="2200" dirty="0"/>
              <a:t>RGD’s electronic system was upgraded to allow for the collection of BO data</a:t>
            </a:r>
          </a:p>
          <a:p>
            <a:r>
              <a:rPr lang="en-GH" sz="2200" dirty="0"/>
              <a:t>BO forms were designed in consultation with stakeholders such as GHEITI.</a:t>
            </a:r>
          </a:p>
          <a:p>
            <a:r>
              <a:rPr lang="en-US" sz="2200" dirty="0"/>
              <a:t>We have an online portal where BO data can be </a:t>
            </a:r>
            <a:r>
              <a:rPr lang="en-US" sz="2200" dirty="0" err="1"/>
              <a:t>inputed</a:t>
            </a:r>
            <a:r>
              <a:rPr lang="en-US" sz="2200" dirty="0"/>
              <a:t> and accessed and this was deployed in December 2021.</a:t>
            </a:r>
          </a:p>
          <a:p>
            <a:endParaRPr lang="en-GH" sz="2200" dirty="0"/>
          </a:p>
          <a:p>
            <a:endParaRPr lang="en-GH" sz="2200" dirty="0"/>
          </a:p>
          <a:p>
            <a:endParaRPr lang="en-GH" sz="2200" dirty="0"/>
          </a:p>
        </p:txBody>
      </p:sp>
    </p:spTree>
    <p:extLst>
      <p:ext uri="{BB962C8B-B14F-4D97-AF65-F5344CB8AC3E}">
        <p14:creationId xmlns:p14="http://schemas.microsoft.com/office/powerpoint/2010/main" val="34457157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96F6C-FBE9-1C4C-95D0-5EEC6863653D}"/>
              </a:ext>
            </a:extLst>
          </p:cNvPr>
          <p:cNvSpPr>
            <a:spLocks noGrp="1"/>
          </p:cNvSpPr>
          <p:nvPr>
            <p:ph type="title"/>
          </p:nvPr>
        </p:nvSpPr>
        <p:spPr>
          <a:xfrm>
            <a:off x="300038" y="219456"/>
            <a:ext cx="8392858" cy="670560"/>
          </a:xfrm>
        </p:spPr>
        <p:txBody>
          <a:bodyPr>
            <a:normAutofit fontScale="90000"/>
          </a:bodyPr>
          <a:lstStyle/>
          <a:p>
            <a:r>
              <a:rPr lang="en-US" sz="3600" b="1" dirty="0"/>
              <a:t>DATA</a:t>
            </a:r>
            <a:endParaRPr lang="x-none" sz="3600" b="1"/>
          </a:p>
        </p:txBody>
      </p:sp>
      <p:sp>
        <p:nvSpPr>
          <p:cNvPr id="3" name="Content Placeholder 2">
            <a:extLst>
              <a:ext uri="{FF2B5EF4-FFF2-40B4-BE49-F238E27FC236}">
                <a16:creationId xmlns:a16="http://schemas.microsoft.com/office/drawing/2014/main" id="{29C69888-519A-5D4D-ABE0-D1772E89BF21}"/>
              </a:ext>
            </a:extLst>
          </p:cNvPr>
          <p:cNvSpPr>
            <a:spLocks noGrp="1"/>
          </p:cNvSpPr>
          <p:nvPr>
            <p:ph idx="1"/>
          </p:nvPr>
        </p:nvSpPr>
        <p:spPr>
          <a:xfrm>
            <a:off x="300038" y="1072896"/>
            <a:ext cx="11053762" cy="5043107"/>
          </a:xfrm>
        </p:spPr>
        <p:txBody>
          <a:bodyPr>
            <a:normAutofit/>
          </a:bodyPr>
          <a:lstStyle/>
          <a:p>
            <a:pPr marL="349250" lvl="1" indent="0">
              <a:buNone/>
            </a:pPr>
            <a:r>
              <a:rPr lang="x-none" sz="2800" dirty="0"/>
              <a:t>VERIFICATION AND ACCESS </a:t>
            </a:r>
            <a:r>
              <a:rPr lang="en-US" sz="2800" dirty="0"/>
              <a:t>-</a:t>
            </a:r>
            <a:r>
              <a:rPr lang="x-none" sz="2800" dirty="0"/>
              <a:t> S. 373(3)</a:t>
            </a:r>
            <a:endParaRPr lang="en-GB" sz="2800" dirty="0"/>
          </a:p>
          <a:p>
            <a:pPr marL="349250" lvl="1" indent="0">
              <a:buNone/>
            </a:pPr>
            <a:endParaRPr lang="en-US" sz="2800" dirty="0"/>
          </a:p>
          <a:p>
            <a:pPr marL="349250" lvl="1" indent="0">
              <a:buNone/>
            </a:pPr>
            <a:r>
              <a:rPr lang="en-US" sz="2800" dirty="0"/>
              <a:t>The Registrar shall :</a:t>
            </a:r>
          </a:p>
          <a:p>
            <a:pPr lvl="0">
              <a:buFont typeface="Wingdings" pitchFamily="2" charset="2"/>
              <a:buChar char="§"/>
            </a:pPr>
            <a:r>
              <a:rPr lang="en-US" sz="2400" dirty="0"/>
              <a:t>collaborate with other authorities for the purpose of maintaining, verifying and updating the Central Register; and </a:t>
            </a:r>
          </a:p>
          <a:p>
            <a:pPr lvl="0">
              <a:buFont typeface="Wingdings" pitchFamily="2" charset="2"/>
              <a:buChar char="§"/>
            </a:pPr>
            <a:r>
              <a:rPr lang="en-US" sz="2400" dirty="0"/>
              <a:t> on request and in a timely manner, make information submitted to the Central Register available to the relevant authorities for inspection; and</a:t>
            </a:r>
          </a:p>
          <a:p>
            <a:pPr lvl="0">
              <a:buFont typeface="Wingdings" pitchFamily="2" charset="2"/>
              <a:buChar char="§"/>
            </a:pPr>
            <a:r>
              <a:rPr lang="en-US" sz="2400" dirty="0"/>
              <a:t>In line with open data best practices, make an electronic format of the Central Register available to members of the public for inspection</a:t>
            </a:r>
            <a:r>
              <a:rPr lang="en-US" sz="2200" dirty="0"/>
              <a:t>.</a:t>
            </a:r>
          </a:p>
        </p:txBody>
      </p:sp>
    </p:spTree>
    <p:extLst>
      <p:ext uri="{BB962C8B-B14F-4D97-AF65-F5344CB8AC3E}">
        <p14:creationId xmlns:p14="http://schemas.microsoft.com/office/powerpoint/2010/main" val="16336637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7665E2-AADE-824E-8682-CA4393C40B45}"/>
              </a:ext>
            </a:extLst>
          </p:cNvPr>
          <p:cNvSpPr>
            <a:spLocks noGrp="1"/>
          </p:cNvSpPr>
          <p:nvPr>
            <p:ph type="title"/>
          </p:nvPr>
        </p:nvSpPr>
        <p:spPr>
          <a:xfrm>
            <a:off x="838200" y="681039"/>
            <a:ext cx="10515600" cy="1154984"/>
          </a:xfrm>
        </p:spPr>
        <p:txBody>
          <a:bodyPr/>
          <a:lstStyle/>
          <a:p>
            <a:r>
              <a:rPr lang="en-GH" b="1" dirty="0"/>
              <a:t>DATA</a:t>
            </a:r>
            <a:r>
              <a:rPr lang="en-GB" b="1" dirty="0"/>
              <a:t> </a:t>
            </a:r>
            <a:r>
              <a:rPr lang="en-GB" b="1" cap="none" dirty="0"/>
              <a:t>cont’d</a:t>
            </a:r>
            <a:endParaRPr lang="en-GH" b="1" cap="none" dirty="0"/>
          </a:p>
        </p:txBody>
      </p:sp>
      <p:sp>
        <p:nvSpPr>
          <p:cNvPr id="3" name="Content Placeholder 2">
            <a:extLst>
              <a:ext uri="{FF2B5EF4-FFF2-40B4-BE49-F238E27FC236}">
                <a16:creationId xmlns:a16="http://schemas.microsoft.com/office/drawing/2014/main" id="{2B2CC007-8A53-2A41-B59C-CEFCE52596A1}"/>
              </a:ext>
            </a:extLst>
          </p:cNvPr>
          <p:cNvSpPr>
            <a:spLocks noGrp="1"/>
          </p:cNvSpPr>
          <p:nvPr>
            <p:ph idx="1"/>
          </p:nvPr>
        </p:nvSpPr>
        <p:spPr/>
        <p:txBody>
          <a:bodyPr/>
          <a:lstStyle/>
          <a:p>
            <a:endParaRPr lang="en-GH" dirty="0"/>
          </a:p>
          <a:p>
            <a:r>
              <a:rPr lang="en-GH" sz="2400" dirty="0"/>
              <a:t>Data needs to be structured so that it can speak with other systems.</a:t>
            </a:r>
            <a:endParaRPr lang="en-GB" sz="2400" dirty="0"/>
          </a:p>
          <a:p>
            <a:r>
              <a:rPr lang="en-GB" sz="2400" dirty="0"/>
              <a:t>Verification of the data is another key challenge that is being worked on</a:t>
            </a:r>
            <a:endParaRPr lang="en-GH" sz="2400" dirty="0"/>
          </a:p>
          <a:p>
            <a:r>
              <a:rPr lang="en-GH" sz="2400" dirty="0"/>
              <a:t>That’s our next phase of the implementation process-  verification and collaboration.</a:t>
            </a:r>
          </a:p>
        </p:txBody>
      </p:sp>
    </p:spTree>
    <p:extLst>
      <p:ext uri="{BB962C8B-B14F-4D97-AF65-F5344CB8AC3E}">
        <p14:creationId xmlns:p14="http://schemas.microsoft.com/office/powerpoint/2010/main" val="12604070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1A894-870C-9944-9D92-F463696BFEC9}"/>
              </a:ext>
            </a:extLst>
          </p:cNvPr>
          <p:cNvSpPr>
            <a:spLocks noGrp="1"/>
          </p:cNvSpPr>
          <p:nvPr>
            <p:ph type="title"/>
          </p:nvPr>
        </p:nvSpPr>
        <p:spPr/>
        <p:txBody>
          <a:bodyPr/>
          <a:lstStyle/>
          <a:p>
            <a:r>
              <a:rPr lang="en-GH" dirty="0"/>
              <a:t>PUBLISH</a:t>
            </a:r>
          </a:p>
        </p:txBody>
      </p:sp>
      <p:sp>
        <p:nvSpPr>
          <p:cNvPr id="3" name="Content Placeholder 2">
            <a:extLst>
              <a:ext uri="{FF2B5EF4-FFF2-40B4-BE49-F238E27FC236}">
                <a16:creationId xmlns:a16="http://schemas.microsoft.com/office/drawing/2014/main" id="{747FD0DB-C9EF-044E-A098-3BC173C6C993}"/>
              </a:ext>
            </a:extLst>
          </p:cNvPr>
          <p:cNvSpPr>
            <a:spLocks noGrp="1"/>
          </p:cNvSpPr>
          <p:nvPr>
            <p:ph idx="1"/>
          </p:nvPr>
        </p:nvSpPr>
        <p:spPr>
          <a:xfrm>
            <a:off x="2231136" y="2638044"/>
            <a:ext cx="7729728" cy="3501499"/>
          </a:xfrm>
        </p:spPr>
        <p:txBody>
          <a:bodyPr/>
          <a:lstStyle/>
          <a:p>
            <a:r>
              <a:rPr lang="en-GH" sz="2200" dirty="0"/>
              <a:t>Information is available  upon request</a:t>
            </a:r>
          </a:p>
          <a:p>
            <a:r>
              <a:rPr lang="en-GB" sz="2200" dirty="0"/>
              <a:t>C</a:t>
            </a:r>
            <a:r>
              <a:rPr lang="en-GH" sz="2200" dirty="0"/>
              <a:t>an be accessed online or </a:t>
            </a:r>
            <a:r>
              <a:rPr lang="en-GB" sz="2200" dirty="0"/>
              <a:t>upon </a:t>
            </a:r>
            <a:r>
              <a:rPr lang="en-GH" sz="2200" dirty="0"/>
              <a:t>request to Registrar in writing</a:t>
            </a:r>
          </a:p>
          <a:p>
            <a:r>
              <a:rPr lang="en-GH" sz="2200" dirty="0"/>
              <a:t>A fee for </a:t>
            </a:r>
            <a:r>
              <a:rPr lang="en-GB" sz="2200" dirty="0"/>
              <a:t>P</a:t>
            </a:r>
            <a:r>
              <a:rPr lang="en-GH" sz="2200" dirty="0"/>
              <a:t>ublic, but freely available to Competent Authorities</a:t>
            </a:r>
          </a:p>
          <a:p>
            <a:r>
              <a:rPr lang="en-GH" sz="2200" dirty="0"/>
              <a:t>Competent Authorities get all information available</a:t>
            </a:r>
            <a:r>
              <a:rPr lang="en-GB" sz="2200" dirty="0"/>
              <a:t> (unrestricted)</a:t>
            </a:r>
            <a:r>
              <a:rPr lang="en-GH" sz="2200" dirty="0"/>
              <a:t>.</a:t>
            </a:r>
          </a:p>
          <a:p>
            <a:r>
              <a:rPr lang="en-GH" sz="2200" dirty="0"/>
              <a:t>All others can get the name and level of interest.</a:t>
            </a:r>
          </a:p>
          <a:p>
            <a:r>
              <a:rPr lang="en-GB" sz="2200" dirty="0"/>
              <a:t>S</a:t>
            </a:r>
            <a:r>
              <a:rPr lang="en-GH" sz="2200" dirty="0"/>
              <a:t>ome level of information can be freely accessed online</a:t>
            </a:r>
            <a:r>
              <a:rPr lang="en-GH" dirty="0"/>
              <a:t>.</a:t>
            </a:r>
          </a:p>
          <a:p>
            <a:endParaRPr lang="en-GH" dirty="0"/>
          </a:p>
        </p:txBody>
      </p:sp>
    </p:spTree>
    <p:extLst>
      <p:ext uri="{BB962C8B-B14F-4D97-AF65-F5344CB8AC3E}">
        <p14:creationId xmlns:p14="http://schemas.microsoft.com/office/powerpoint/2010/main" val="210549414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08E8A-844D-BF4E-A571-9CE585E08F2A}"/>
              </a:ext>
            </a:extLst>
          </p:cNvPr>
          <p:cNvSpPr>
            <a:spLocks noGrp="1"/>
          </p:cNvSpPr>
          <p:nvPr>
            <p:ph type="title"/>
          </p:nvPr>
        </p:nvSpPr>
        <p:spPr/>
        <p:txBody>
          <a:bodyPr/>
          <a:lstStyle/>
          <a:p>
            <a:r>
              <a:rPr lang="en-GB" dirty="0"/>
              <a:t>STATE OF PLAY</a:t>
            </a:r>
            <a:endParaRPr lang="en-GH" dirty="0"/>
          </a:p>
        </p:txBody>
      </p:sp>
      <p:sp>
        <p:nvSpPr>
          <p:cNvPr id="3" name="Content Placeholder 2">
            <a:extLst>
              <a:ext uri="{FF2B5EF4-FFF2-40B4-BE49-F238E27FC236}">
                <a16:creationId xmlns:a16="http://schemas.microsoft.com/office/drawing/2014/main" id="{733F7AA6-C69C-DD4C-8265-2DA8CAD59967}"/>
              </a:ext>
            </a:extLst>
          </p:cNvPr>
          <p:cNvSpPr>
            <a:spLocks noGrp="1"/>
          </p:cNvSpPr>
          <p:nvPr>
            <p:ph idx="1"/>
          </p:nvPr>
        </p:nvSpPr>
        <p:spPr/>
        <p:txBody>
          <a:bodyPr/>
          <a:lstStyle/>
          <a:p>
            <a:endParaRPr lang="en-GH" dirty="0"/>
          </a:p>
          <a:p>
            <a:r>
              <a:rPr lang="en-GH" sz="2200" dirty="0"/>
              <a:t>We have a draft Regulation in place</a:t>
            </a:r>
          </a:p>
          <a:p>
            <a:r>
              <a:rPr lang="en-GH" sz="2200" dirty="0"/>
              <a:t>We have developed Standard Operating </a:t>
            </a:r>
            <a:r>
              <a:rPr lang="en-GB" sz="2200" dirty="0"/>
              <a:t>Procedures</a:t>
            </a:r>
            <a:endParaRPr lang="en-GH" sz="2200" dirty="0"/>
          </a:p>
          <a:p>
            <a:r>
              <a:rPr lang="en-GH" sz="2200" dirty="0"/>
              <a:t>We are in the process of developing BO Verification Manuals, </a:t>
            </a:r>
          </a:p>
          <a:p>
            <a:r>
              <a:rPr lang="en-GH" sz="2200" dirty="0"/>
              <a:t>BO </a:t>
            </a:r>
            <a:r>
              <a:rPr lang="en-GB" sz="2200" dirty="0"/>
              <a:t>D</a:t>
            </a:r>
            <a:r>
              <a:rPr lang="en-GH" sz="2200" dirty="0"/>
              <a:t>ata Sharing </a:t>
            </a:r>
            <a:r>
              <a:rPr lang="en-GB" sz="2200" dirty="0"/>
              <a:t>P</a:t>
            </a:r>
            <a:r>
              <a:rPr lang="en-GH" sz="2200" dirty="0"/>
              <a:t>rotocols between RGD/ORC and other Competent Authorities</a:t>
            </a:r>
            <a:r>
              <a:rPr lang="en-GB" sz="2200" dirty="0"/>
              <a:t> are being worked on</a:t>
            </a:r>
            <a:endParaRPr lang="en-GH" sz="2200" dirty="0"/>
          </a:p>
        </p:txBody>
      </p:sp>
    </p:spTree>
    <p:extLst>
      <p:ext uri="{BB962C8B-B14F-4D97-AF65-F5344CB8AC3E}">
        <p14:creationId xmlns:p14="http://schemas.microsoft.com/office/powerpoint/2010/main" val="3441603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60611-1FDC-F14D-B5B9-500B64E4691D}"/>
              </a:ext>
            </a:extLst>
          </p:cNvPr>
          <p:cNvSpPr>
            <a:spLocks noGrp="1"/>
          </p:cNvSpPr>
          <p:nvPr>
            <p:ph type="title"/>
          </p:nvPr>
        </p:nvSpPr>
        <p:spPr>
          <a:xfrm>
            <a:off x="838200" y="341376"/>
            <a:ext cx="7379208" cy="536448"/>
          </a:xfrm>
        </p:spPr>
        <p:txBody>
          <a:bodyPr>
            <a:normAutofit fontScale="90000"/>
          </a:bodyPr>
          <a:lstStyle/>
          <a:p>
            <a:r>
              <a:rPr lang="en-GB" b="1" dirty="0"/>
              <a:t>PRESENTATION OUTLINE</a:t>
            </a:r>
            <a:endParaRPr lang="x-none" dirty="0"/>
          </a:p>
        </p:txBody>
      </p:sp>
      <p:sp>
        <p:nvSpPr>
          <p:cNvPr id="3" name="Content Placeholder 2">
            <a:extLst>
              <a:ext uri="{FF2B5EF4-FFF2-40B4-BE49-F238E27FC236}">
                <a16:creationId xmlns:a16="http://schemas.microsoft.com/office/drawing/2014/main" id="{E874B433-6E37-214E-96A8-EC2F5A08D7A0}"/>
              </a:ext>
            </a:extLst>
          </p:cNvPr>
          <p:cNvSpPr>
            <a:spLocks noGrp="1"/>
          </p:cNvSpPr>
          <p:nvPr>
            <p:ph idx="1"/>
          </p:nvPr>
        </p:nvSpPr>
        <p:spPr>
          <a:xfrm>
            <a:off x="838200" y="1109472"/>
            <a:ext cx="10515600" cy="5067490"/>
          </a:xfrm>
        </p:spPr>
        <p:txBody>
          <a:bodyPr>
            <a:normAutofit/>
          </a:bodyPr>
          <a:lstStyle/>
          <a:p>
            <a:pPr marL="0" indent="0">
              <a:buNone/>
            </a:pPr>
            <a:endParaRPr lang="en-GB" dirty="0">
              <a:solidFill>
                <a:schemeClr val="bg2">
                  <a:lumMod val="25000"/>
                </a:schemeClr>
              </a:solidFill>
            </a:endParaRPr>
          </a:p>
          <a:p>
            <a:pPr>
              <a:buFont typeface="Wingdings" pitchFamily="2" charset="2"/>
              <a:buChar char="§"/>
            </a:pPr>
            <a:r>
              <a:rPr lang="en-GB" dirty="0">
                <a:solidFill>
                  <a:schemeClr val="bg2">
                    <a:lumMod val="25000"/>
                  </a:schemeClr>
                </a:solidFill>
              </a:rPr>
              <a:t>COMMITMENTS</a:t>
            </a:r>
          </a:p>
          <a:p>
            <a:pPr>
              <a:buFont typeface="Wingdings" pitchFamily="2" charset="2"/>
              <a:buChar char="§"/>
            </a:pPr>
            <a:r>
              <a:rPr lang="en-GB" dirty="0">
                <a:solidFill>
                  <a:schemeClr val="bg2">
                    <a:lumMod val="25000"/>
                  </a:schemeClr>
                </a:solidFill>
              </a:rPr>
              <a:t>LEGAL FRAMEWORK</a:t>
            </a:r>
          </a:p>
          <a:p>
            <a:pPr>
              <a:buFont typeface="Wingdings" pitchFamily="2" charset="2"/>
              <a:buChar char="§"/>
            </a:pPr>
            <a:r>
              <a:rPr lang="en-GB" dirty="0">
                <a:solidFill>
                  <a:schemeClr val="bg2">
                    <a:lumMod val="25000"/>
                  </a:schemeClr>
                </a:solidFill>
              </a:rPr>
              <a:t>SYSTEMS</a:t>
            </a:r>
          </a:p>
          <a:p>
            <a:pPr>
              <a:buFont typeface="Wingdings" pitchFamily="2" charset="2"/>
              <a:buChar char="§"/>
            </a:pPr>
            <a:r>
              <a:rPr lang="en-GB" dirty="0">
                <a:solidFill>
                  <a:schemeClr val="bg2">
                    <a:lumMod val="25000"/>
                  </a:schemeClr>
                </a:solidFill>
              </a:rPr>
              <a:t>DATA</a:t>
            </a:r>
          </a:p>
          <a:p>
            <a:pPr>
              <a:buFont typeface="Wingdings" pitchFamily="2" charset="2"/>
              <a:buChar char="§"/>
            </a:pPr>
            <a:r>
              <a:rPr lang="en-GB" dirty="0">
                <a:solidFill>
                  <a:schemeClr val="bg2">
                    <a:lumMod val="25000"/>
                  </a:schemeClr>
                </a:solidFill>
              </a:rPr>
              <a:t>PUBLISH</a:t>
            </a:r>
          </a:p>
          <a:p>
            <a:pPr>
              <a:buFont typeface="Wingdings" pitchFamily="2" charset="2"/>
              <a:buChar char="§"/>
            </a:pPr>
            <a:r>
              <a:rPr lang="en-GB" dirty="0">
                <a:solidFill>
                  <a:schemeClr val="bg2">
                    <a:lumMod val="25000"/>
                  </a:schemeClr>
                </a:solidFill>
              </a:rPr>
              <a:t>STATE OF PLAY</a:t>
            </a:r>
          </a:p>
        </p:txBody>
      </p:sp>
    </p:spTree>
    <p:extLst>
      <p:ext uri="{BB962C8B-B14F-4D97-AF65-F5344CB8AC3E}">
        <p14:creationId xmlns:p14="http://schemas.microsoft.com/office/powerpoint/2010/main" val="1931758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0F3A0C-FEDE-6640-81B8-5994E1C86034}"/>
              </a:ext>
            </a:extLst>
          </p:cNvPr>
          <p:cNvSpPr>
            <a:spLocks noGrp="1"/>
          </p:cNvSpPr>
          <p:nvPr>
            <p:ph type="title"/>
          </p:nvPr>
        </p:nvSpPr>
        <p:spPr>
          <a:xfrm>
            <a:off x="838200" y="873763"/>
            <a:ext cx="10515600" cy="626425"/>
          </a:xfrm>
        </p:spPr>
        <p:txBody>
          <a:bodyPr>
            <a:normAutofit fontScale="90000"/>
          </a:bodyPr>
          <a:lstStyle/>
          <a:p>
            <a:r>
              <a:rPr lang="en-GH" dirty="0"/>
              <a:t>Conclusion</a:t>
            </a:r>
          </a:p>
        </p:txBody>
      </p:sp>
      <p:sp>
        <p:nvSpPr>
          <p:cNvPr id="3" name="Content Placeholder 2">
            <a:extLst>
              <a:ext uri="{FF2B5EF4-FFF2-40B4-BE49-F238E27FC236}">
                <a16:creationId xmlns:a16="http://schemas.microsoft.com/office/drawing/2014/main" id="{C8B6A190-29CF-034E-93DA-AB8AEECCEB24}"/>
              </a:ext>
            </a:extLst>
          </p:cNvPr>
          <p:cNvSpPr>
            <a:spLocks noGrp="1"/>
          </p:cNvSpPr>
          <p:nvPr>
            <p:ph idx="1"/>
          </p:nvPr>
        </p:nvSpPr>
        <p:spPr>
          <a:xfrm>
            <a:off x="838200" y="1500189"/>
            <a:ext cx="10515600" cy="4676774"/>
          </a:xfrm>
        </p:spPr>
        <p:txBody>
          <a:bodyPr>
            <a:normAutofit/>
          </a:bodyPr>
          <a:lstStyle/>
          <a:p>
            <a:pPr marL="0" indent="0">
              <a:buNone/>
            </a:pPr>
            <a:endParaRPr lang="en-GH" sz="2200" dirty="0"/>
          </a:p>
          <a:p>
            <a:r>
              <a:rPr lang="en-GH" sz="2200" dirty="0"/>
              <a:t>The Beneficial Ownership disclosure regime </a:t>
            </a:r>
            <a:r>
              <a:rPr lang="en-GB" sz="2200" dirty="0"/>
              <a:t>,though a challenging one, </a:t>
            </a:r>
            <a:r>
              <a:rPr lang="en-GH" sz="2200" dirty="0"/>
              <a:t>will bring about transparency</a:t>
            </a:r>
            <a:r>
              <a:rPr lang="en-US" sz="2200" dirty="0"/>
              <a:t>,provide information on persons really behind companies</a:t>
            </a:r>
            <a:r>
              <a:rPr lang="en-GH" sz="2200" dirty="0"/>
              <a:t> and reduce the risk of misuse of companies for money  laundering and corrupt practi</a:t>
            </a:r>
            <a:r>
              <a:rPr lang="en-US" sz="2200" dirty="0" err="1"/>
              <a:t>ces</a:t>
            </a:r>
            <a:endParaRPr lang="en-GH" sz="2200" dirty="0"/>
          </a:p>
          <a:p>
            <a:endParaRPr lang="en-GH" sz="2200" dirty="0"/>
          </a:p>
          <a:p>
            <a:r>
              <a:rPr lang="en-GH" sz="2200" dirty="0"/>
              <a:t>Beneficial Ownership Regime is a meandering path,we however learn with each passing day and lessons</a:t>
            </a:r>
            <a:r>
              <a:rPr lang="en-GB" sz="2200" dirty="0"/>
              <a:t> and ideas shared</a:t>
            </a:r>
            <a:r>
              <a:rPr lang="en-GH" sz="2200" dirty="0"/>
              <a:t> through peer learning </a:t>
            </a:r>
            <a:r>
              <a:rPr lang="en-GB" sz="2200" dirty="0"/>
              <a:t>opportunities </a:t>
            </a:r>
            <a:r>
              <a:rPr lang="en-GH" sz="2200" dirty="0"/>
              <a:t>cannot be </a:t>
            </a:r>
            <a:r>
              <a:rPr lang="en-GH" sz="2200"/>
              <a:t>underestimated.</a:t>
            </a:r>
            <a:endParaRPr lang="en-GH" sz="2200" dirty="0"/>
          </a:p>
          <a:p>
            <a:endParaRPr lang="en-US" sz="2200" dirty="0"/>
          </a:p>
          <a:p>
            <a:endParaRPr lang="en-US" sz="2200" dirty="0"/>
          </a:p>
          <a:p>
            <a:endParaRPr lang="en-GH" sz="2200" dirty="0"/>
          </a:p>
        </p:txBody>
      </p:sp>
    </p:spTree>
    <p:extLst>
      <p:ext uri="{BB962C8B-B14F-4D97-AF65-F5344CB8AC3E}">
        <p14:creationId xmlns:p14="http://schemas.microsoft.com/office/powerpoint/2010/main" val="23063411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spTree>
    <p:extLst>
      <p:ext uri="{BB962C8B-B14F-4D97-AF65-F5344CB8AC3E}">
        <p14:creationId xmlns:p14="http://schemas.microsoft.com/office/powerpoint/2010/main" val="2414021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OFFICE OF THE REGISTRAR OF COMPANIES(ORC)- </a:t>
            </a:r>
            <a:r>
              <a:rPr lang="en-GB" cap="none" dirty="0"/>
              <a:t>who we are</a:t>
            </a:r>
          </a:p>
        </p:txBody>
      </p:sp>
      <p:sp>
        <p:nvSpPr>
          <p:cNvPr id="3" name="Content Placeholder 2"/>
          <p:cNvSpPr>
            <a:spLocks noGrp="1"/>
          </p:cNvSpPr>
          <p:nvPr>
            <p:ph idx="1"/>
          </p:nvPr>
        </p:nvSpPr>
        <p:spPr>
          <a:xfrm>
            <a:off x="2231136" y="2638044"/>
            <a:ext cx="7729728" cy="3645190"/>
          </a:xfrm>
        </p:spPr>
        <p:txBody>
          <a:bodyPr>
            <a:normAutofit/>
          </a:bodyPr>
          <a:lstStyle/>
          <a:p>
            <a:r>
              <a:rPr lang="en-GB" sz="2200" dirty="0"/>
              <a:t>The Office of the Registrar of Companies was launched in July,2022 as a hive off from the Registrar-General’s Department.</a:t>
            </a:r>
          </a:p>
          <a:p>
            <a:r>
              <a:rPr lang="en-GB" sz="2200" dirty="0"/>
              <a:t>Its core mandate is to oversee the registration and administration of business entities and Professional Bodies.</a:t>
            </a:r>
          </a:p>
          <a:p>
            <a:r>
              <a:rPr lang="en-GB" sz="2200" dirty="0"/>
              <a:t>It is an autonomous body governed by an eleven (11) member board.</a:t>
            </a:r>
          </a:p>
          <a:p>
            <a:r>
              <a:rPr lang="en-GB" sz="2200" dirty="0"/>
              <a:t>It is therefore the new office housing beneficial ownership data on companies</a:t>
            </a:r>
          </a:p>
          <a:p>
            <a:endParaRPr lang="en-GB" sz="2400" dirty="0"/>
          </a:p>
        </p:txBody>
      </p:sp>
    </p:spTree>
    <p:extLst>
      <p:ext uri="{BB962C8B-B14F-4D97-AF65-F5344CB8AC3E}">
        <p14:creationId xmlns:p14="http://schemas.microsoft.com/office/powerpoint/2010/main" val="4519512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00B6C-122B-6C4A-A60D-97E08EA839AB}"/>
              </a:ext>
            </a:extLst>
          </p:cNvPr>
          <p:cNvSpPr>
            <a:spLocks noGrp="1"/>
          </p:cNvSpPr>
          <p:nvPr>
            <p:ph type="title"/>
          </p:nvPr>
        </p:nvSpPr>
        <p:spPr>
          <a:xfrm>
            <a:off x="365760" y="70539"/>
            <a:ext cx="8278368" cy="768096"/>
          </a:xfrm>
        </p:spPr>
        <p:txBody>
          <a:bodyPr>
            <a:noAutofit/>
          </a:bodyPr>
          <a:lstStyle/>
          <a:p>
            <a:r>
              <a:rPr lang="en-GB" sz="3600" dirty="0"/>
              <a:t>COMMITMENTS</a:t>
            </a:r>
            <a:endParaRPr lang="en-GH" sz="3600" dirty="0"/>
          </a:p>
        </p:txBody>
      </p:sp>
      <p:sp>
        <p:nvSpPr>
          <p:cNvPr id="3" name="Content Placeholder 2">
            <a:extLst>
              <a:ext uri="{FF2B5EF4-FFF2-40B4-BE49-F238E27FC236}">
                <a16:creationId xmlns:a16="http://schemas.microsoft.com/office/drawing/2014/main" id="{6B2BE73F-0107-1E4D-9CF3-B790BD592332}"/>
              </a:ext>
            </a:extLst>
          </p:cNvPr>
          <p:cNvSpPr>
            <a:spLocks noGrp="1"/>
          </p:cNvSpPr>
          <p:nvPr>
            <p:ph idx="1"/>
          </p:nvPr>
        </p:nvSpPr>
        <p:spPr>
          <a:xfrm>
            <a:off x="838200" y="1097281"/>
            <a:ext cx="10515600" cy="5079682"/>
          </a:xfrm>
        </p:spPr>
        <p:txBody>
          <a:bodyPr>
            <a:normAutofit/>
          </a:bodyPr>
          <a:lstStyle/>
          <a:p>
            <a:r>
              <a:rPr lang="en-US" sz="2200" dirty="0"/>
              <a:t>Ghana has made several commitments to adhere to international standards on transparency and the establishment of a Beneficial Ownership Register.</a:t>
            </a:r>
          </a:p>
          <a:p>
            <a:r>
              <a:rPr lang="en-US" sz="2200" dirty="0"/>
              <a:t> These include commitments to The Financial Action Task Force (FATF), The European Union (EU), the Extractives Industries Transparency Initiative (EITI) ,The Global Forum on the Exchange of Information, Open Government Partnership, </a:t>
            </a:r>
            <a:r>
              <a:rPr lang="en-GB" sz="2200" dirty="0"/>
              <a:t>The United Nations Convention against Corruption etc</a:t>
            </a:r>
            <a:r>
              <a:rPr lang="en-US" sz="2200" dirty="0"/>
              <a:t>.</a:t>
            </a:r>
          </a:p>
          <a:p>
            <a:endParaRPr lang="en-US" sz="2200" dirty="0"/>
          </a:p>
          <a:p>
            <a:r>
              <a:rPr lang="en-GH" sz="2200" dirty="0"/>
              <a:t>Ghana made high level commitments to institutionalize BO regime in 2016 at the London Anti Corruption Summit.</a:t>
            </a:r>
          </a:p>
          <a:p>
            <a:endParaRPr lang="en-GH" sz="2200" dirty="0"/>
          </a:p>
          <a:p>
            <a:endParaRPr lang="en-GH" sz="2200" dirty="0"/>
          </a:p>
          <a:p>
            <a:pPr marL="0" indent="0">
              <a:buNone/>
            </a:pPr>
            <a:endParaRPr lang="en-GH" dirty="0"/>
          </a:p>
          <a:p>
            <a:endParaRPr lang="en-GH" dirty="0"/>
          </a:p>
        </p:txBody>
      </p:sp>
    </p:spTree>
    <p:extLst>
      <p:ext uri="{BB962C8B-B14F-4D97-AF65-F5344CB8AC3E}">
        <p14:creationId xmlns:p14="http://schemas.microsoft.com/office/powerpoint/2010/main" val="1255461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2B38D-6893-6348-B92B-BB12EF6F4A80}"/>
              </a:ext>
            </a:extLst>
          </p:cNvPr>
          <p:cNvSpPr>
            <a:spLocks noGrp="1"/>
          </p:cNvSpPr>
          <p:nvPr>
            <p:ph type="title"/>
          </p:nvPr>
        </p:nvSpPr>
        <p:spPr/>
        <p:txBody>
          <a:bodyPr/>
          <a:lstStyle/>
          <a:p>
            <a:r>
              <a:rPr lang="en-GH" dirty="0"/>
              <a:t>LEGAL FRAMEWORK</a:t>
            </a:r>
          </a:p>
        </p:txBody>
      </p:sp>
      <p:sp>
        <p:nvSpPr>
          <p:cNvPr id="3" name="Content Placeholder 2">
            <a:extLst>
              <a:ext uri="{FF2B5EF4-FFF2-40B4-BE49-F238E27FC236}">
                <a16:creationId xmlns:a16="http://schemas.microsoft.com/office/drawing/2014/main" id="{BEC44960-DA58-294C-99F5-62A9B751044E}"/>
              </a:ext>
            </a:extLst>
          </p:cNvPr>
          <p:cNvSpPr>
            <a:spLocks noGrp="1"/>
          </p:cNvSpPr>
          <p:nvPr>
            <p:ph idx="1"/>
          </p:nvPr>
        </p:nvSpPr>
        <p:spPr>
          <a:xfrm>
            <a:off x="2231136" y="2638044"/>
            <a:ext cx="7729728" cy="3357807"/>
          </a:xfrm>
        </p:spPr>
        <p:txBody>
          <a:bodyPr>
            <a:normAutofit/>
          </a:bodyPr>
          <a:lstStyle/>
          <a:p>
            <a:r>
              <a:rPr lang="en-GH" sz="2200" dirty="0"/>
              <a:t>The Companies Act 1963 (Act 179) was amended to include provisions on Beneficial Ownership in 2016. </a:t>
            </a:r>
          </a:p>
          <a:p>
            <a:r>
              <a:rPr lang="en-GH" sz="2200" dirty="0"/>
              <a:t>This amendment was the Companies  Amendment Act,2016 (Act 920)</a:t>
            </a:r>
          </a:p>
          <a:p>
            <a:r>
              <a:rPr lang="en-GH" sz="2200" dirty="0"/>
              <a:t>It was identified that there were short comings in the the Companies (Amendment) Act 2016 (Act 920)</a:t>
            </a:r>
          </a:p>
          <a:p>
            <a:r>
              <a:rPr lang="en-GH" sz="2200" dirty="0"/>
              <a:t>These short comings were therefore addressed in the current Companies Act 2019(Act 992).</a:t>
            </a:r>
          </a:p>
          <a:p>
            <a:endParaRPr lang="en-GH" dirty="0"/>
          </a:p>
        </p:txBody>
      </p:sp>
    </p:spTree>
    <p:extLst>
      <p:ext uri="{BB962C8B-B14F-4D97-AF65-F5344CB8AC3E}">
        <p14:creationId xmlns:p14="http://schemas.microsoft.com/office/powerpoint/2010/main" val="1785904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E9B8C-5C05-7148-9FA7-2764A78D5286}"/>
              </a:ext>
            </a:extLst>
          </p:cNvPr>
          <p:cNvSpPr>
            <a:spLocks noGrp="1"/>
          </p:cNvSpPr>
          <p:nvPr>
            <p:ph type="title"/>
          </p:nvPr>
        </p:nvSpPr>
        <p:spPr>
          <a:xfrm>
            <a:off x="597408" y="1"/>
            <a:ext cx="7741920" cy="816864"/>
          </a:xfrm>
        </p:spPr>
        <p:txBody>
          <a:bodyPr>
            <a:normAutofit/>
          </a:bodyPr>
          <a:lstStyle/>
          <a:p>
            <a:r>
              <a:rPr lang="x-none" sz="3200" dirty="0"/>
              <a:t>CENTRAL REGISTER</a:t>
            </a:r>
            <a:r>
              <a:rPr lang="en-US" sz="3200" dirty="0"/>
              <a:t>  - S.373</a:t>
            </a:r>
            <a:endParaRPr lang="x-none" sz="3200" dirty="0"/>
          </a:p>
        </p:txBody>
      </p:sp>
      <p:sp>
        <p:nvSpPr>
          <p:cNvPr id="3" name="Content Placeholder 2">
            <a:extLst>
              <a:ext uri="{FF2B5EF4-FFF2-40B4-BE49-F238E27FC236}">
                <a16:creationId xmlns:a16="http://schemas.microsoft.com/office/drawing/2014/main" id="{F7A50D23-A241-624A-B80E-32FD57F3C939}"/>
              </a:ext>
            </a:extLst>
          </p:cNvPr>
          <p:cNvSpPr>
            <a:spLocks noGrp="1"/>
          </p:cNvSpPr>
          <p:nvPr>
            <p:ph idx="1"/>
          </p:nvPr>
        </p:nvSpPr>
        <p:spPr>
          <a:xfrm>
            <a:off x="838200" y="1036321"/>
            <a:ext cx="10515600" cy="4789713"/>
          </a:xfrm>
        </p:spPr>
        <p:txBody>
          <a:bodyPr>
            <a:normAutofit/>
          </a:bodyPr>
          <a:lstStyle/>
          <a:p>
            <a:endParaRPr lang="x-none" dirty="0"/>
          </a:p>
          <a:p>
            <a:r>
              <a:rPr lang="en-GB" sz="2400" dirty="0">
                <a:latin typeface="+mj-lt"/>
              </a:rPr>
              <a:t>The Registrar under the Companies Act  2019 (Act 992) is mandated to keep a register known as a Central Register to capture beneficial ownership of legal persons and arrangements.</a:t>
            </a:r>
          </a:p>
          <a:p>
            <a:endParaRPr lang="en-GB" sz="2400" dirty="0">
              <a:latin typeface="+mj-lt"/>
            </a:endParaRPr>
          </a:p>
          <a:p>
            <a:r>
              <a:rPr lang="en-GB" sz="2400" dirty="0">
                <a:latin typeface="+mj-lt"/>
              </a:rPr>
              <a:t>It is to be maintained in both a </a:t>
            </a:r>
            <a:r>
              <a:rPr lang="en-GB" sz="2400" b="1" dirty="0">
                <a:latin typeface="+mj-lt"/>
              </a:rPr>
              <a:t>manual</a:t>
            </a:r>
            <a:r>
              <a:rPr lang="en-GB" sz="2400" dirty="0">
                <a:latin typeface="+mj-lt"/>
              </a:rPr>
              <a:t> and </a:t>
            </a:r>
            <a:r>
              <a:rPr lang="en-GB" sz="2400" b="1" dirty="0">
                <a:latin typeface="+mj-lt"/>
              </a:rPr>
              <a:t>electronic</a:t>
            </a:r>
            <a:r>
              <a:rPr lang="en-GB" sz="2400" dirty="0">
                <a:latin typeface="+mj-lt"/>
              </a:rPr>
              <a:t> format.</a:t>
            </a:r>
          </a:p>
          <a:p>
            <a:endParaRPr lang="en-GB" sz="2400" dirty="0">
              <a:latin typeface="+mj-lt"/>
            </a:endParaRPr>
          </a:p>
          <a:p>
            <a:r>
              <a:rPr lang="en-GB" sz="2400" dirty="0">
                <a:latin typeface="+mj-lt"/>
              </a:rPr>
              <a:t>The Registrar shall enter particulars of BO received from the company provided at the </a:t>
            </a:r>
            <a:r>
              <a:rPr lang="en-GB" sz="2400" u="sng" dirty="0">
                <a:latin typeface="+mj-lt"/>
              </a:rPr>
              <a:t>time of incorporation, after amendments, filing of Annual Returns and  any information that the Registrar may require including information on the beneficial ownership.</a:t>
            </a:r>
          </a:p>
          <a:p>
            <a:endParaRPr lang="x-none" sz="3200" dirty="0">
              <a:latin typeface="+mj-lt"/>
            </a:endParaRPr>
          </a:p>
          <a:p>
            <a:endParaRPr lang="x-none" dirty="0"/>
          </a:p>
        </p:txBody>
      </p:sp>
    </p:spTree>
    <p:extLst>
      <p:ext uri="{BB962C8B-B14F-4D97-AF65-F5344CB8AC3E}">
        <p14:creationId xmlns:p14="http://schemas.microsoft.com/office/powerpoint/2010/main" val="2295608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C2115-6A54-CD4D-A1D8-D742BEBB9BF3}"/>
              </a:ext>
            </a:extLst>
          </p:cNvPr>
          <p:cNvSpPr>
            <a:spLocks noGrp="1"/>
          </p:cNvSpPr>
          <p:nvPr>
            <p:ph type="title"/>
          </p:nvPr>
        </p:nvSpPr>
        <p:spPr>
          <a:xfrm>
            <a:off x="838200" y="309967"/>
            <a:ext cx="7484390" cy="697423"/>
          </a:xfrm>
        </p:spPr>
        <p:txBody>
          <a:bodyPr>
            <a:noAutofit/>
          </a:bodyPr>
          <a:lstStyle/>
          <a:p>
            <a:r>
              <a:rPr lang="x-none" dirty="0"/>
              <a:t>DEFINITION OF</a:t>
            </a:r>
            <a:r>
              <a:rPr lang="en-US" dirty="0"/>
              <a:t> A</a:t>
            </a:r>
            <a:r>
              <a:rPr lang="x-none" dirty="0"/>
              <a:t> BENEFICIAL OWNER</a:t>
            </a:r>
          </a:p>
        </p:txBody>
      </p:sp>
      <p:sp>
        <p:nvSpPr>
          <p:cNvPr id="3" name="Content Placeholder 2">
            <a:extLst>
              <a:ext uri="{FF2B5EF4-FFF2-40B4-BE49-F238E27FC236}">
                <a16:creationId xmlns:a16="http://schemas.microsoft.com/office/drawing/2014/main" id="{0D69AD72-4F19-A645-928F-3D9E087313C9}"/>
              </a:ext>
            </a:extLst>
          </p:cNvPr>
          <p:cNvSpPr>
            <a:spLocks noGrp="1"/>
          </p:cNvSpPr>
          <p:nvPr>
            <p:ph idx="1"/>
          </p:nvPr>
        </p:nvSpPr>
        <p:spPr>
          <a:xfrm>
            <a:off x="475488" y="902208"/>
            <a:ext cx="10878312" cy="5274755"/>
          </a:xfrm>
        </p:spPr>
        <p:txBody>
          <a:bodyPr>
            <a:normAutofit/>
          </a:bodyPr>
          <a:lstStyle/>
          <a:p>
            <a:pPr marL="0" indent="0">
              <a:lnSpc>
                <a:spcPct val="120000"/>
              </a:lnSpc>
              <a:spcBef>
                <a:spcPts val="0"/>
              </a:spcBef>
              <a:buNone/>
            </a:pPr>
            <a:endParaRPr lang="en-GB" sz="2200" dirty="0">
              <a:solidFill>
                <a:schemeClr val="tx1">
                  <a:lumMod val="50000"/>
                </a:schemeClr>
              </a:solidFill>
              <a:latin typeface="+mj-lt"/>
            </a:endParaRPr>
          </a:p>
          <a:p>
            <a:pPr marL="0" indent="0">
              <a:lnSpc>
                <a:spcPct val="120000"/>
              </a:lnSpc>
              <a:spcBef>
                <a:spcPts val="0"/>
              </a:spcBef>
              <a:buNone/>
            </a:pPr>
            <a:r>
              <a:rPr lang="en-GB" sz="2200" dirty="0">
                <a:solidFill>
                  <a:schemeClr val="tx1">
                    <a:lumMod val="50000"/>
                  </a:schemeClr>
                </a:solidFill>
                <a:latin typeface="+mj-lt"/>
              </a:rPr>
              <a:t>Pursuant to First  Schedule of the  Companies Act, 2019, Act 992 Beneficial Owner (BO), means an </a:t>
            </a:r>
            <a:r>
              <a:rPr lang="en-GB" sz="2200" b="1" dirty="0">
                <a:solidFill>
                  <a:schemeClr val="tx1">
                    <a:lumMod val="50000"/>
                  </a:schemeClr>
                </a:solidFill>
              </a:rPr>
              <a:t>Individual</a:t>
            </a:r>
          </a:p>
          <a:p>
            <a:pPr marL="0" indent="0">
              <a:spcBef>
                <a:spcPts val="0"/>
              </a:spcBef>
              <a:buNone/>
            </a:pPr>
            <a:endParaRPr lang="en-GB" sz="2200" dirty="0">
              <a:latin typeface="+mj-lt"/>
            </a:endParaRPr>
          </a:p>
          <a:p>
            <a:pPr>
              <a:buFont typeface="Wingdings" pitchFamily="2" charset="2"/>
              <a:buChar char="§"/>
            </a:pPr>
            <a:r>
              <a:rPr lang="en-GB" sz="2200" dirty="0">
                <a:latin typeface="+mj-lt"/>
              </a:rPr>
              <a:t>Who directly or indirectly ultimately owns or exercises substantial  control over a person or company ;</a:t>
            </a:r>
          </a:p>
          <a:p>
            <a:pPr>
              <a:buFont typeface="Wingdings" pitchFamily="2" charset="2"/>
              <a:buChar char="§"/>
            </a:pPr>
            <a:r>
              <a:rPr lang="en-GB" sz="2200" dirty="0">
                <a:latin typeface="+mj-lt"/>
              </a:rPr>
              <a:t>Who has an economic interest in or receives substantial economic benefits from a company, whether acting alone or together with other persons;</a:t>
            </a:r>
          </a:p>
          <a:p>
            <a:pPr>
              <a:buFont typeface="Wingdings" pitchFamily="2" charset="2"/>
              <a:buChar char="§"/>
            </a:pPr>
            <a:r>
              <a:rPr lang="en-GB" sz="2200" dirty="0">
                <a:latin typeface="+mj-lt"/>
              </a:rPr>
              <a:t>On whose behalf a transaction is conducted; or </a:t>
            </a:r>
          </a:p>
          <a:p>
            <a:pPr>
              <a:buFont typeface="Wingdings" pitchFamily="2" charset="2"/>
              <a:buChar char="§"/>
            </a:pPr>
            <a:r>
              <a:rPr lang="en-GB" sz="2200" dirty="0">
                <a:latin typeface="+mj-lt"/>
              </a:rPr>
              <a:t>Who exercises significant control or influence over a legal person or legal arrangement through formal and informal agreements</a:t>
            </a:r>
          </a:p>
          <a:p>
            <a:endParaRPr lang="x-none" dirty="0"/>
          </a:p>
        </p:txBody>
      </p:sp>
    </p:spTree>
    <p:extLst>
      <p:ext uri="{BB962C8B-B14F-4D97-AF65-F5344CB8AC3E}">
        <p14:creationId xmlns:p14="http://schemas.microsoft.com/office/powerpoint/2010/main" val="821855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3025" y="1"/>
            <a:ext cx="7754112" cy="926592"/>
          </a:xfrm>
        </p:spPr>
        <p:txBody>
          <a:bodyPr>
            <a:noAutofit/>
          </a:bodyPr>
          <a:lstStyle/>
          <a:p>
            <a:r>
              <a:rPr lang="en-US" dirty="0"/>
              <a:t>POLITICALLY EXPOSED PERSONS ( PEP)</a:t>
            </a:r>
            <a:endParaRPr lang="en-GB" dirty="0"/>
          </a:p>
        </p:txBody>
      </p:sp>
      <p:sp>
        <p:nvSpPr>
          <p:cNvPr id="3" name="Content Placeholder 2"/>
          <p:cNvSpPr>
            <a:spLocks noGrp="1"/>
          </p:cNvSpPr>
          <p:nvPr>
            <p:ph idx="1"/>
          </p:nvPr>
        </p:nvSpPr>
        <p:spPr>
          <a:xfrm>
            <a:off x="838200" y="1036320"/>
            <a:ext cx="10515600" cy="5317985"/>
          </a:xfrm>
        </p:spPr>
        <p:txBody>
          <a:bodyPr>
            <a:normAutofit/>
          </a:bodyPr>
          <a:lstStyle/>
          <a:p>
            <a:pPr marL="0" lvl="0" indent="0">
              <a:buNone/>
            </a:pPr>
            <a:r>
              <a:rPr lang="en-US" sz="2200" dirty="0">
                <a:solidFill>
                  <a:prstClr val="black"/>
                </a:solidFill>
              </a:rPr>
              <a:t>PEP Defined under the </a:t>
            </a:r>
            <a:r>
              <a:rPr lang="en-US" sz="2200" b="1" dirty="0">
                <a:solidFill>
                  <a:prstClr val="black"/>
                </a:solidFill>
              </a:rPr>
              <a:t>First Schedule </a:t>
            </a:r>
            <a:r>
              <a:rPr lang="en-US" sz="2200" dirty="0">
                <a:solidFill>
                  <a:prstClr val="black"/>
                </a:solidFill>
              </a:rPr>
              <a:t>of Act 992 includes;</a:t>
            </a:r>
          </a:p>
          <a:p>
            <a:pPr marL="0" lvl="0" indent="0">
              <a:buNone/>
            </a:pPr>
            <a:endParaRPr lang="en-US" sz="2200" dirty="0">
              <a:solidFill>
                <a:prstClr val="black"/>
              </a:solidFill>
            </a:endParaRPr>
          </a:p>
          <a:p>
            <a:pPr lvl="0">
              <a:buFont typeface="Wingdings" panose="05000000000000000000" pitchFamily="2" charset="2"/>
              <a:buChar char="§"/>
            </a:pPr>
            <a:r>
              <a:rPr lang="en-US" sz="2200" dirty="0">
                <a:solidFill>
                  <a:prstClr val="black"/>
                </a:solidFill>
              </a:rPr>
              <a:t>a person who is or has been entrusted with a prominent public function in this country, a foreign country or an international organization including</a:t>
            </a:r>
          </a:p>
          <a:p>
            <a:pPr lvl="0">
              <a:buFont typeface="Wingdings" panose="05000000000000000000" pitchFamily="2" charset="2"/>
              <a:buChar char="§"/>
            </a:pPr>
            <a:r>
              <a:rPr lang="en-US" sz="2200" dirty="0">
                <a:solidFill>
                  <a:prstClr val="black"/>
                </a:solidFill>
              </a:rPr>
              <a:t> a senior political party official, government, judicial or military official; </a:t>
            </a:r>
          </a:p>
          <a:p>
            <a:pPr lvl="0">
              <a:buFont typeface="Wingdings" panose="05000000000000000000" pitchFamily="2" charset="2"/>
              <a:buChar char="§"/>
            </a:pPr>
            <a:r>
              <a:rPr lang="en-US" sz="2200" dirty="0">
                <a:solidFill>
                  <a:prstClr val="black"/>
                </a:solidFill>
              </a:rPr>
              <a:t>a person who is or has been an executive of a State-owned company;</a:t>
            </a:r>
          </a:p>
          <a:p>
            <a:pPr lvl="0">
              <a:buFont typeface="Wingdings" panose="05000000000000000000" pitchFamily="2" charset="2"/>
              <a:buChar char="§"/>
            </a:pPr>
            <a:r>
              <a:rPr lang="en-US" sz="2200" dirty="0">
                <a:solidFill>
                  <a:prstClr val="black"/>
                </a:solidFill>
              </a:rPr>
              <a:t> a senior political party official in a foreign country and  </a:t>
            </a:r>
          </a:p>
          <a:p>
            <a:pPr lvl="0">
              <a:buFont typeface="Wingdings" panose="05000000000000000000" pitchFamily="2" charset="2"/>
              <a:buChar char="§"/>
            </a:pPr>
            <a:r>
              <a:rPr lang="en-US" sz="2200" dirty="0">
                <a:solidFill>
                  <a:prstClr val="black"/>
                </a:solidFill>
              </a:rPr>
              <a:t>an immediate family member or close associate of a person </a:t>
            </a:r>
          </a:p>
          <a:p>
            <a:pPr marL="0" lvl="0" indent="0">
              <a:buNone/>
            </a:pPr>
            <a:endParaRPr lang="en-US" sz="2200" dirty="0">
              <a:solidFill>
                <a:prstClr val="black"/>
              </a:solidFill>
            </a:endParaRPr>
          </a:p>
          <a:p>
            <a:pPr lvl="0">
              <a:buFont typeface="Wingdings" panose="05000000000000000000" pitchFamily="2" charset="2"/>
              <a:buChar char="§"/>
            </a:pPr>
            <a:r>
              <a:rPr lang="en-US" sz="2200" dirty="0">
                <a:solidFill>
                  <a:prstClr val="black"/>
                </a:solidFill>
              </a:rPr>
              <a:t>Immediate family or close associate could include parents, spouses, siblings, children, grand children and grand-parents and business associates </a:t>
            </a:r>
          </a:p>
          <a:p>
            <a:endParaRPr lang="en-GB" sz="2200" dirty="0"/>
          </a:p>
        </p:txBody>
      </p:sp>
    </p:spTree>
    <p:extLst>
      <p:ext uri="{BB962C8B-B14F-4D97-AF65-F5344CB8AC3E}">
        <p14:creationId xmlns:p14="http://schemas.microsoft.com/office/powerpoint/2010/main" val="23578534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3C94BE-B480-A84D-9A3F-25F9DE0C83E3}"/>
              </a:ext>
            </a:extLst>
          </p:cNvPr>
          <p:cNvSpPr>
            <a:spLocks noGrp="1"/>
          </p:cNvSpPr>
          <p:nvPr>
            <p:ph idx="1"/>
          </p:nvPr>
        </p:nvSpPr>
        <p:spPr>
          <a:xfrm>
            <a:off x="271463" y="391887"/>
            <a:ext cx="11758612" cy="6137502"/>
          </a:xfrm>
        </p:spPr>
        <p:txBody>
          <a:bodyPr>
            <a:noAutofit/>
          </a:bodyPr>
          <a:lstStyle/>
          <a:p>
            <a:pPr marL="0" indent="0">
              <a:buNone/>
            </a:pPr>
            <a:endParaRPr lang="en-GB" sz="2200" dirty="0"/>
          </a:p>
          <a:p>
            <a:pPr marL="0" indent="0" algn="just">
              <a:buNone/>
            </a:pPr>
            <a:r>
              <a:rPr lang="en-GB" sz="2200" b="1" dirty="0"/>
              <a:t>PARTICULARS TO BE SUBMIITED: Sec.13 (2)(m) </a:t>
            </a:r>
          </a:p>
          <a:p>
            <a:pPr marL="0" indent="0" algn="just">
              <a:buNone/>
            </a:pPr>
            <a:r>
              <a:rPr lang="en-GB" sz="2200" dirty="0"/>
              <a:t>Forms developed  - </a:t>
            </a:r>
            <a:r>
              <a:rPr lang="en-GB" sz="2200" b="1" dirty="0"/>
              <a:t>BO1,BO2,BO3,BO4</a:t>
            </a:r>
          </a:p>
          <a:p>
            <a:pPr marL="0" indent="0" algn="just">
              <a:buNone/>
            </a:pPr>
            <a:endParaRPr lang="en-GB" sz="2200" dirty="0"/>
          </a:p>
          <a:p>
            <a:pPr algn="just">
              <a:buFont typeface="Wingdings" pitchFamily="2" charset="2"/>
              <a:buChar char="§"/>
            </a:pPr>
            <a:r>
              <a:rPr lang="en-GB" sz="2200" dirty="0"/>
              <a:t>Full name and any former names or other names</a:t>
            </a:r>
          </a:p>
          <a:p>
            <a:pPr algn="just">
              <a:buFont typeface="Wingdings" pitchFamily="2" charset="2"/>
              <a:buChar char="§"/>
            </a:pPr>
            <a:r>
              <a:rPr lang="en-GB" sz="2200" dirty="0"/>
              <a:t>Date and place of birth</a:t>
            </a:r>
          </a:p>
          <a:p>
            <a:pPr algn="just">
              <a:buFont typeface="Wingdings" pitchFamily="2" charset="2"/>
              <a:buChar char="§"/>
            </a:pPr>
            <a:r>
              <a:rPr lang="en-GB" sz="2200" dirty="0"/>
              <a:t>Telephone number</a:t>
            </a:r>
          </a:p>
          <a:p>
            <a:pPr algn="just">
              <a:buFont typeface="Wingdings" pitchFamily="2" charset="2"/>
              <a:buChar char="§"/>
            </a:pPr>
            <a:r>
              <a:rPr lang="en-GB" sz="2200" dirty="0"/>
              <a:t>Nationality, National Identity Card Number, passport number or other appropriate ID and proof of Identity</a:t>
            </a:r>
          </a:p>
          <a:p>
            <a:pPr algn="just">
              <a:buFont typeface="Wingdings" pitchFamily="2" charset="2"/>
              <a:buChar char="§"/>
            </a:pPr>
            <a:r>
              <a:rPr lang="en-GB" sz="2200" dirty="0"/>
              <a:t>Residential Address, postal and email (Including Digital Address )</a:t>
            </a:r>
          </a:p>
          <a:p>
            <a:pPr algn="just">
              <a:buFont typeface="Wingdings" pitchFamily="2" charset="2"/>
              <a:buChar char="§"/>
            </a:pPr>
            <a:r>
              <a:rPr lang="en-GB" sz="2200" dirty="0"/>
              <a:t>Place of work and position held</a:t>
            </a:r>
          </a:p>
          <a:p>
            <a:pPr algn="just">
              <a:buFont typeface="Wingdings" pitchFamily="2" charset="2"/>
              <a:buChar char="§"/>
            </a:pPr>
            <a:r>
              <a:rPr lang="en-GB" sz="2200" dirty="0"/>
              <a:t>Nature of interest including the details of the legal, financial, security, debenture or informal arrangements giving rise to the BO</a:t>
            </a:r>
          </a:p>
          <a:p>
            <a:pPr algn="just">
              <a:buFont typeface="Wingdings" pitchFamily="2" charset="2"/>
              <a:buChar char="§"/>
            </a:pPr>
            <a:r>
              <a:rPr lang="en-GB" sz="2200" dirty="0"/>
              <a:t>Declaration as to whether the BO is a PEP</a:t>
            </a:r>
          </a:p>
          <a:p>
            <a:pPr marL="0" indent="0">
              <a:buNone/>
            </a:pPr>
            <a:endParaRPr lang="en-US" sz="2200" dirty="0"/>
          </a:p>
          <a:p>
            <a:endParaRPr lang="x-none" sz="2200" dirty="0"/>
          </a:p>
        </p:txBody>
      </p:sp>
    </p:spTree>
    <p:extLst>
      <p:ext uri="{BB962C8B-B14F-4D97-AF65-F5344CB8AC3E}">
        <p14:creationId xmlns:p14="http://schemas.microsoft.com/office/powerpoint/2010/main" val="645929369"/>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TM10001115[[fn=Parcel]]</Template>
  <TotalTime>142</TotalTime>
  <Words>1477</Words>
  <Application>Microsoft Office PowerPoint</Application>
  <PresentationFormat>Widescreen</PresentationFormat>
  <Paragraphs>148</Paragraphs>
  <Slides>21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Gill Sans MT</vt:lpstr>
      <vt:lpstr>Wingdings</vt:lpstr>
      <vt:lpstr>Parcel</vt:lpstr>
      <vt:lpstr>      JOURNEY OF BENEFICIAL OWNERSHIP TRANSPARENCY IN GHANA  Regional Peer Exchange on Beneficial Ownership Transparency between the Office of the Registrar of Companies (Ghana) and Corporate Affairs Commission (Nigeria)     </vt:lpstr>
      <vt:lpstr>PRESENTATION OUTLINE</vt:lpstr>
      <vt:lpstr>THE OFFICE OF THE REGISTRAR OF COMPANIES(ORC)- who we are</vt:lpstr>
      <vt:lpstr>COMMITMENTS</vt:lpstr>
      <vt:lpstr>LEGAL FRAMEWORK</vt:lpstr>
      <vt:lpstr>CENTRAL REGISTER  - S.373</vt:lpstr>
      <vt:lpstr>DEFINITION OF A BENEFICIAL OWNER</vt:lpstr>
      <vt:lpstr>POLITICALLY EXPOSED PERSONS ( PEP)</vt:lpstr>
      <vt:lpstr>PowerPoint Presentation</vt:lpstr>
      <vt:lpstr>THRESHOLD LEVELS  -S. 381(f)</vt:lpstr>
      <vt:lpstr> ENTITIES REQUIRED TO PROVIDE BO DATA </vt:lpstr>
      <vt:lpstr>PowerPoint Presentation</vt:lpstr>
      <vt:lpstr>FORMS</vt:lpstr>
      <vt:lpstr>SYSTEMS</vt:lpstr>
      <vt:lpstr>SYSTEMS cont’d</vt:lpstr>
      <vt:lpstr>DATA</vt:lpstr>
      <vt:lpstr>DATA cont’d</vt:lpstr>
      <vt:lpstr>PUBLISH</vt:lpstr>
      <vt:lpstr>STATE OF PLAY</vt:lpstr>
      <vt:lpstr>Conclusion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Mrs. Thelma Ohene-Asiamah</cp:lastModifiedBy>
  <cp:revision>29</cp:revision>
  <dcterms:created xsi:type="dcterms:W3CDTF">2022-10-05T21:42:21Z</dcterms:created>
  <dcterms:modified xsi:type="dcterms:W3CDTF">2023-08-14T17:09:31Z</dcterms:modified>
</cp:coreProperties>
</file>