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5"/>
  </p:notesMasterIdLst>
  <p:sldIdLst>
    <p:sldId id="256" r:id="rId2"/>
    <p:sldId id="280" r:id="rId3"/>
    <p:sldId id="299" r:id="rId4"/>
    <p:sldId id="281" r:id="rId5"/>
    <p:sldId id="282" r:id="rId6"/>
    <p:sldId id="283" r:id="rId7"/>
    <p:sldId id="284" r:id="rId8"/>
    <p:sldId id="285" r:id="rId9"/>
    <p:sldId id="286" r:id="rId10"/>
    <p:sldId id="287" r:id="rId11"/>
    <p:sldId id="288" r:id="rId12"/>
    <p:sldId id="289" r:id="rId13"/>
    <p:sldId id="290" r:id="rId14"/>
    <p:sldId id="297" r:id="rId15"/>
    <p:sldId id="291" r:id="rId16"/>
    <p:sldId id="292" r:id="rId17"/>
    <p:sldId id="293" r:id="rId18"/>
    <p:sldId id="294" r:id="rId19"/>
    <p:sldId id="298" r:id="rId20"/>
    <p:sldId id="295" r:id="rId21"/>
    <p:sldId id="296" r:id="rId22"/>
    <p:sldId id="275" r:id="rId23"/>
    <p:sldId id="271" r:id="rId24"/>
  </p:sldIdLst>
  <p:sldSz cx="12192000" cy="6858000"/>
  <p:notesSz cx="6858000" cy="9144000"/>
  <p:defaultTextStyle>
    <a:defPPr>
      <a:defRPr lang="en-G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2666"/>
    <a:srgbClr val="00AB98"/>
    <a:srgbClr val="4472C4"/>
    <a:srgbClr val="06C0C5"/>
    <a:srgbClr val="371850"/>
    <a:srgbClr val="049093"/>
    <a:srgbClr val="359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83F3A3-BE2D-28A8-3506-0C5C6B3E8707}" v="292" dt="2022-07-27T08:00:51.3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26" autoAdjust="0"/>
    <p:restoredTop sz="94624"/>
  </p:normalViewPr>
  <p:slideViewPr>
    <p:cSldViewPr snapToGrid="0" snapToObjects="1">
      <p:cViewPr varScale="1">
        <p:scale>
          <a:sx n="161" d="100"/>
          <a:sy n="161" d="100"/>
        </p:scale>
        <p:origin x="1600"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F00530-BF51-BB43-A45A-9D453CCE06C3}" type="datetimeFigureOut">
              <a:rPr lang="en-GH" smtClean="0"/>
              <a:t>14/08/2023</a:t>
            </a:fld>
            <a:endParaRPr lang="en-G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6006DF-3E68-0545-8B09-1B3176A09488}" type="slidenum">
              <a:rPr lang="en-GH" smtClean="0"/>
              <a:t>‹#›</a:t>
            </a:fld>
            <a:endParaRPr lang="en-GH"/>
          </a:p>
        </p:txBody>
      </p:sp>
    </p:spTree>
    <p:extLst>
      <p:ext uri="{BB962C8B-B14F-4D97-AF65-F5344CB8AC3E}">
        <p14:creationId xmlns:p14="http://schemas.microsoft.com/office/powerpoint/2010/main" val="3253723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H" dirty="0"/>
          </a:p>
        </p:txBody>
      </p:sp>
      <p:sp>
        <p:nvSpPr>
          <p:cNvPr id="4" name="Slide Number Placeholder 3"/>
          <p:cNvSpPr>
            <a:spLocks noGrp="1"/>
          </p:cNvSpPr>
          <p:nvPr>
            <p:ph type="sldNum" sz="quarter" idx="5"/>
          </p:nvPr>
        </p:nvSpPr>
        <p:spPr/>
        <p:txBody>
          <a:bodyPr/>
          <a:lstStyle/>
          <a:p>
            <a:fld id="{246006DF-3E68-0545-8B09-1B3176A09488}" type="slidenum">
              <a:rPr lang="en-GH" smtClean="0"/>
              <a:t>1</a:t>
            </a:fld>
            <a:endParaRPr lang="en-GH"/>
          </a:p>
        </p:txBody>
      </p:sp>
    </p:spTree>
    <p:extLst>
      <p:ext uri="{BB962C8B-B14F-4D97-AF65-F5344CB8AC3E}">
        <p14:creationId xmlns:p14="http://schemas.microsoft.com/office/powerpoint/2010/main" val="422437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4697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4942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06780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77869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03738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8/14/2023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62062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8/14/2023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49066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8/14/2023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29196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5074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02637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8/14/2023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97366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618"/>
            <a:lum/>
          </a:blip>
          <a:srcRect/>
          <a:stretch>
            <a:fillRect l="-10000" r="-1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8/14/2023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55777356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293C12C-D186-E776-7FBA-2A5E2A076774}"/>
              </a:ext>
            </a:extLst>
          </p:cNvPr>
          <p:cNvSpPr/>
          <p:nvPr/>
        </p:nvSpPr>
        <p:spPr>
          <a:xfrm rot="18986219">
            <a:off x="10412163" y="5365146"/>
            <a:ext cx="4351817" cy="2985709"/>
          </a:xfrm>
          <a:prstGeom prst="rect">
            <a:avLst/>
          </a:prstGeom>
          <a:solidFill>
            <a:srgbClr val="2B2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H" dirty="0"/>
          </a:p>
        </p:txBody>
      </p:sp>
      <p:sp>
        <p:nvSpPr>
          <p:cNvPr id="4" name="Rectangle 3">
            <a:extLst>
              <a:ext uri="{FF2B5EF4-FFF2-40B4-BE49-F238E27FC236}">
                <a16:creationId xmlns:a16="http://schemas.microsoft.com/office/drawing/2014/main" id="{9F4636F7-9A2F-353A-A118-80E33D404955}"/>
              </a:ext>
            </a:extLst>
          </p:cNvPr>
          <p:cNvSpPr/>
          <p:nvPr/>
        </p:nvSpPr>
        <p:spPr>
          <a:xfrm rot="18994511">
            <a:off x="7065491" y="4606293"/>
            <a:ext cx="8103918" cy="1303013"/>
          </a:xfrm>
          <a:prstGeom prst="rect">
            <a:avLst/>
          </a:prstGeom>
          <a:solidFill>
            <a:srgbClr val="00AB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H"/>
          </a:p>
        </p:txBody>
      </p:sp>
      <p:sp>
        <p:nvSpPr>
          <p:cNvPr id="15" name="Subtitle 2">
            <a:extLst>
              <a:ext uri="{FF2B5EF4-FFF2-40B4-BE49-F238E27FC236}">
                <a16:creationId xmlns:a16="http://schemas.microsoft.com/office/drawing/2014/main" id="{829087EA-9FAA-D945-8841-55EEDA2FB665}"/>
              </a:ext>
            </a:extLst>
          </p:cNvPr>
          <p:cNvSpPr>
            <a:spLocks noGrp="1"/>
          </p:cNvSpPr>
          <p:nvPr/>
        </p:nvSpPr>
        <p:spPr>
          <a:xfrm>
            <a:off x="2941850" y="5323114"/>
            <a:ext cx="6934200" cy="8001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Lucida Sans" panose="020B0602030504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Lucida Sans" panose="020B0602030504020204" pitchFamily="34" charset="0"/>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Lucida Sans" panose="020B0602030504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Lucida Sans" panose="020B0602030504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Lucida Sans" panose="020B0602030504020204" pitchFamily="34" charset="0"/>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2800" dirty="0">
                <a:solidFill>
                  <a:schemeClr val="tx2"/>
                </a:solidFill>
                <a:latin typeface="+mn-lt"/>
              </a:rPr>
              <a:t>23</a:t>
            </a:r>
            <a:r>
              <a:rPr lang="en-US" sz="2800" baseline="30000" dirty="0">
                <a:solidFill>
                  <a:schemeClr val="tx2"/>
                </a:solidFill>
                <a:latin typeface="+mn-lt"/>
              </a:rPr>
              <a:t>rd</a:t>
            </a:r>
            <a:r>
              <a:rPr lang="en-US" sz="2800" dirty="0">
                <a:solidFill>
                  <a:schemeClr val="tx2"/>
                </a:solidFill>
                <a:latin typeface="+mn-lt"/>
              </a:rPr>
              <a:t> November, 2022</a:t>
            </a:r>
          </a:p>
          <a:p>
            <a:endParaRPr lang="en-US" sz="2800" dirty="0">
              <a:solidFill>
                <a:schemeClr val="tx2"/>
              </a:solidFill>
              <a:latin typeface="+mn-lt"/>
            </a:endParaRPr>
          </a:p>
          <a:p>
            <a:endParaRPr lang="en-US" sz="2800" dirty="0">
              <a:solidFill>
                <a:schemeClr val="tx2"/>
              </a:solidFill>
              <a:latin typeface="+mn-lt"/>
            </a:endParaRPr>
          </a:p>
        </p:txBody>
      </p:sp>
      <p:sp>
        <p:nvSpPr>
          <p:cNvPr id="17" name="TextBox 3">
            <a:extLst>
              <a:ext uri="{FF2B5EF4-FFF2-40B4-BE49-F238E27FC236}">
                <a16:creationId xmlns:a16="http://schemas.microsoft.com/office/drawing/2014/main" id="{2DC488A1-B1E1-EBDF-080E-663FD3FC3F33}"/>
              </a:ext>
            </a:extLst>
          </p:cNvPr>
          <p:cNvSpPr txBox="1"/>
          <p:nvPr/>
        </p:nvSpPr>
        <p:spPr>
          <a:xfrm>
            <a:off x="1976718" y="1576047"/>
            <a:ext cx="9829800" cy="255454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4400" dirty="0"/>
              <a:t>BENEFICIAL OWNERSHIP DISCLOSURE AND ITS RELEVANCE TO THE SECURITIES SECTOR</a:t>
            </a:r>
            <a:endParaRPr lang="en-GB" altLang="en-US" sz="4400" b="1" cap="all" dirty="0">
              <a:solidFill>
                <a:srgbClr val="002060"/>
              </a:solidFill>
              <a:latin typeface="Lucida Console" panose="020B0609040504020204" pitchFamily="49" charset="0"/>
            </a:endParaRPr>
          </a:p>
          <a:p>
            <a:pPr algn="ctr"/>
            <a:endParaRPr lang="en-GB" sz="2800" b="1" cap="all" dirty="0">
              <a:solidFill>
                <a:srgbClr val="002060"/>
              </a:solidFill>
              <a:latin typeface="Lucida Console" panose="020B0609040504020204" pitchFamily="49" charset="0"/>
            </a:endParaRPr>
          </a:p>
        </p:txBody>
      </p:sp>
      <p:sp>
        <p:nvSpPr>
          <p:cNvPr id="18" name="TextBox 4">
            <a:extLst>
              <a:ext uri="{FF2B5EF4-FFF2-40B4-BE49-F238E27FC236}">
                <a16:creationId xmlns:a16="http://schemas.microsoft.com/office/drawing/2014/main" id="{1877409B-B6B5-7662-CEDE-89045D255386}"/>
              </a:ext>
            </a:extLst>
          </p:cNvPr>
          <p:cNvSpPr txBox="1"/>
          <p:nvPr/>
        </p:nvSpPr>
        <p:spPr>
          <a:xfrm>
            <a:off x="4061012" y="5727966"/>
            <a:ext cx="5338482" cy="80021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rgbClr val="002060"/>
              </a:solidFill>
              <a:latin typeface="Book Antiqua"/>
            </a:endParaRPr>
          </a:p>
          <a:p>
            <a:r>
              <a:rPr lang="en-US" sz="2800" dirty="0">
                <a:solidFill>
                  <a:srgbClr val="002060"/>
                </a:solidFill>
              </a:rPr>
              <a:t>Presented by: </a:t>
            </a:r>
            <a:r>
              <a:rPr lang="en-US" sz="2800" dirty="0" err="1">
                <a:solidFill>
                  <a:srgbClr val="002060"/>
                </a:solidFill>
              </a:rPr>
              <a:t>Lysbeth</a:t>
            </a:r>
            <a:r>
              <a:rPr lang="en-US" sz="2800" dirty="0">
                <a:solidFill>
                  <a:srgbClr val="002060"/>
                </a:solidFill>
              </a:rPr>
              <a:t> </a:t>
            </a:r>
            <a:r>
              <a:rPr lang="en-US" sz="2800" dirty="0" err="1">
                <a:solidFill>
                  <a:srgbClr val="002060"/>
                </a:solidFill>
              </a:rPr>
              <a:t>Osae-Omane</a:t>
            </a:r>
            <a:endParaRPr lang="en-US" sz="2800" dirty="0">
              <a:solidFill>
                <a:srgbClr val="002060"/>
              </a:solidFill>
            </a:endParaRPr>
          </a:p>
        </p:txBody>
      </p:sp>
    </p:spTree>
    <p:extLst>
      <p:ext uri="{BB962C8B-B14F-4D97-AF65-F5344CB8AC3E}">
        <p14:creationId xmlns:p14="http://schemas.microsoft.com/office/powerpoint/2010/main" val="1539587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13D6B-7454-E248-AE2F-1C8831B11191}"/>
              </a:ext>
            </a:extLst>
          </p:cNvPr>
          <p:cNvSpPr>
            <a:spLocks noGrp="1"/>
          </p:cNvSpPr>
          <p:nvPr>
            <p:ph type="title"/>
          </p:nvPr>
        </p:nvSpPr>
        <p:spPr/>
        <p:txBody>
          <a:bodyPr/>
          <a:lstStyle/>
          <a:p>
            <a:r>
              <a:rPr lang="x-none" b="1" dirty="0"/>
              <a:t>SUBMISSION OF BO INFORMATION</a:t>
            </a:r>
          </a:p>
        </p:txBody>
      </p:sp>
      <p:sp>
        <p:nvSpPr>
          <p:cNvPr id="3" name="Content Placeholder 2">
            <a:extLst>
              <a:ext uri="{FF2B5EF4-FFF2-40B4-BE49-F238E27FC236}">
                <a16:creationId xmlns:a16="http://schemas.microsoft.com/office/drawing/2014/main" id="{CF99D06E-F4AF-4D41-8261-D4B3AB0130A6}"/>
              </a:ext>
            </a:extLst>
          </p:cNvPr>
          <p:cNvSpPr>
            <a:spLocks noGrp="1"/>
          </p:cNvSpPr>
          <p:nvPr>
            <p:ph idx="1"/>
          </p:nvPr>
        </p:nvSpPr>
        <p:spPr/>
        <p:txBody>
          <a:bodyPr/>
          <a:lstStyle/>
          <a:p>
            <a:pPr marL="0" indent="0">
              <a:buNone/>
            </a:pPr>
            <a:r>
              <a:rPr lang="en-GB" dirty="0">
                <a:latin typeface="+mj-lt"/>
              </a:rPr>
              <a:t>When are Companies required to submit BO data to  the Registrar?</a:t>
            </a:r>
          </a:p>
          <a:p>
            <a:pPr marL="0" indent="0">
              <a:buNone/>
            </a:pPr>
            <a:endParaRPr lang="en-GB" dirty="0">
              <a:latin typeface="+mj-lt"/>
            </a:endParaRPr>
          </a:p>
          <a:p>
            <a:pPr>
              <a:buFont typeface="Wingdings" pitchFamily="2" charset="2"/>
              <a:buChar char="§"/>
            </a:pPr>
            <a:r>
              <a:rPr lang="en-GB" dirty="0">
                <a:latin typeface="+mj-lt"/>
              </a:rPr>
              <a:t>Incorporations sec.13(2)(m) of Act 992 </a:t>
            </a:r>
          </a:p>
          <a:p>
            <a:pPr>
              <a:buFont typeface="Wingdings" pitchFamily="2" charset="2"/>
              <a:buChar char="§"/>
            </a:pPr>
            <a:r>
              <a:rPr lang="en-GB" dirty="0">
                <a:latin typeface="+mj-lt"/>
              </a:rPr>
              <a:t>28 days after being entered in the Register of Members</a:t>
            </a:r>
          </a:p>
          <a:p>
            <a:pPr>
              <a:buFont typeface="Wingdings" pitchFamily="2" charset="2"/>
              <a:buChar char="§"/>
            </a:pPr>
            <a:r>
              <a:rPr lang="en-GB" dirty="0">
                <a:latin typeface="+mj-lt"/>
              </a:rPr>
              <a:t>At the time of registration by external companies </a:t>
            </a:r>
          </a:p>
          <a:p>
            <a:pPr>
              <a:buFont typeface="Wingdings" pitchFamily="2" charset="2"/>
              <a:buChar char="§"/>
            </a:pPr>
            <a:r>
              <a:rPr lang="en-GB" dirty="0">
                <a:latin typeface="+mj-lt"/>
              </a:rPr>
              <a:t>Filing of annual returns (Sec126(1)</a:t>
            </a:r>
          </a:p>
          <a:p>
            <a:pPr>
              <a:buFont typeface="Wingdings" pitchFamily="2" charset="2"/>
              <a:buChar char="§"/>
            </a:pPr>
            <a:r>
              <a:rPr lang="en-GB" dirty="0">
                <a:latin typeface="+mj-lt"/>
              </a:rPr>
              <a:t>Whenever there are changes to the BO information</a:t>
            </a:r>
          </a:p>
          <a:p>
            <a:pPr>
              <a:buFont typeface="Wingdings" pitchFamily="2" charset="2"/>
              <a:buChar char="§"/>
            </a:pPr>
            <a:r>
              <a:rPr lang="en-GB" dirty="0">
                <a:latin typeface="+mj-lt"/>
              </a:rPr>
              <a:t>Upon request by the Registrar            	</a:t>
            </a:r>
            <a:endParaRPr lang="x-none" dirty="0">
              <a:latin typeface="+mj-lt"/>
            </a:endParaRPr>
          </a:p>
        </p:txBody>
      </p:sp>
      <p:pic>
        <p:nvPicPr>
          <p:cNvPr id="1025" name="Picture 1" descr="page2image134919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489700" cy="5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1280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3C94BE-B480-A84D-9A3F-25F9DE0C83E3}"/>
              </a:ext>
            </a:extLst>
          </p:cNvPr>
          <p:cNvSpPr>
            <a:spLocks noGrp="1"/>
          </p:cNvSpPr>
          <p:nvPr>
            <p:ph idx="1"/>
          </p:nvPr>
        </p:nvSpPr>
        <p:spPr>
          <a:xfrm>
            <a:off x="271463" y="842963"/>
            <a:ext cx="11758612" cy="5686425"/>
          </a:xfrm>
        </p:spPr>
        <p:txBody>
          <a:bodyPr>
            <a:normAutofit fontScale="85000" lnSpcReduction="20000"/>
          </a:bodyPr>
          <a:lstStyle/>
          <a:p>
            <a:pPr marL="0" indent="0">
              <a:buNone/>
            </a:pPr>
            <a:endParaRPr lang="en-GB" dirty="0"/>
          </a:p>
          <a:p>
            <a:pPr marL="0" indent="0" algn="just">
              <a:buNone/>
            </a:pPr>
            <a:r>
              <a:rPr lang="en-GB" sz="3500" dirty="0"/>
              <a:t>PARTICULARS TO BE SUBMIITED:Sec.13 (2)(m) </a:t>
            </a:r>
          </a:p>
          <a:p>
            <a:pPr marL="0" indent="0" algn="just">
              <a:buNone/>
            </a:pPr>
            <a:endParaRPr lang="en-GB" sz="3500" dirty="0"/>
          </a:p>
          <a:p>
            <a:pPr algn="just">
              <a:buFont typeface="Wingdings" pitchFamily="2" charset="2"/>
              <a:buChar char="§"/>
            </a:pPr>
            <a:r>
              <a:rPr lang="en-GB" sz="3300" dirty="0">
                <a:latin typeface="+mj-lt"/>
              </a:rPr>
              <a:t>Full name and any former names or other names</a:t>
            </a:r>
          </a:p>
          <a:p>
            <a:pPr algn="just">
              <a:buFont typeface="Wingdings" pitchFamily="2" charset="2"/>
              <a:buChar char="§"/>
            </a:pPr>
            <a:r>
              <a:rPr lang="en-GB" sz="3300" dirty="0">
                <a:latin typeface="+mj-lt"/>
              </a:rPr>
              <a:t>Date and place of birth</a:t>
            </a:r>
          </a:p>
          <a:p>
            <a:pPr algn="just">
              <a:buFont typeface="Wingdings" pitchFamily="2" charset="2"/>
              <a:buChar char="§"/>
            </a:pPr>
            <a:r>
              <a:rPr lang="en-GB" sz="3300" dirty="0">
                <a:latin typeface="+mj-lt"/>
              </a:rPr>
              <a:t>Telephone number</a:t>
            </a:r>
          </a:p>
          <a:p>
            <a:pPr algn="just">
              <a:buFont typeface="Wingdings" pitchFamily="2" charset="2"/>
              <a:buChar char="§"/>
            </a:pPr>
            <a:r>
              <a:rPr lang="en-GB" sz="3300" dirty="0">
                <a:latin typeface="+mj-lt"/>
              </a:rPr>
              <a:t>Nationality, National Identity Card Number, passport number or other appropriate ID and proof of Identity</a:t>
            </a:r>
          </a:p>
          <a:p>
            <a:pPr algn="just">
              <a:buFont typeface="Wingdings" pitchFamily="2" charset="2"/>
              <a:buChar char="§"/>
            </a:pPr>
            <a:r>
              <a:rPr lang="en-GB" sz="3300" dirty="0">
                <a:latin typeface="+mj-lt"/>
              </a:rPr>
              <a:t>Residential Address, postal and email (Including Digital Address )</a:t>
            </a:r>
          </a:p>
          <a:p>
            <a:pPr algn="just">
              <a:buFont typeface="Wingdings" pitchFamily="2" charset="2"/>
              <a:buChar char="§"/>
            </a:pPr>
            <a:r>
              <a:rPr lang="en-GB" sz="3300" dirty="0">
                <a:latin typeface="+mj-lt"/>
              </a:rPr>
              <a:t>Place of work and position held</a:t>
            </a:r>
          </a:p>
          <a:p>
            <a:pPr algn="just">
              <a:buFont typeface="Wingdings" pitchFamily="2" charset="2"/>
              <a:buChar char="§"/>
            </a:pPr>
            <a:r>
              <a:rPr lang="en-GB" sz="3300" dirty="0">
                <a:latin typeface="+mj-lt"/>
              </a:rPr>
              <a:t>Nature of interest including the details of the legal, financial, security, debenture or informal arrangements giving rise to the BO</a:t>
            </a:r>
          </a:p>
          <a:p>
            <a:pPr algn="just">
              <a:buFont typeface="Wingdings" pitchFamily="2" charset="2"/>
              <a:buChar char="§"/>
            </a:pPr>
            <a:r>
              <a:rPr lang="en-GB" sz="3300" dirty="0">
                <a:latin typeface="+mj-lt"/>
              </a:rPr>
              <a:t>Declaration as to whether the BO is a PEP</a:t>
            </a:r>
          </a:p>
          <a:p>
            <a:pPr marL="0" indent="0">
              <a:buNone/>
            </a:pPr>
            <a:endParaRPr lang="en-US" sz="3500" dirty="0">
              <a:latin typeface="+mj-lt"/>
            </a:endParaRPr>
          </a:p>
          <a:p>
            <a:endParaRPr lang="x-none" dirty="0"/>
          </a:p>
        </p:txBody>
      </p:sp>
    </p:spTree>
    <p:extLst>
      <p:ext uri="{BB962C8B-B14F-4D97-AF65-F5344CB8AC3E}">
        <p14:creationId xmlns:p14="http://schemas.microsoft.com/office/powerpoint/2010/main" val="2296347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9611" y="873764"/>
            <a:ext cx="4650378" cy="655000"/>
          </a:xfrm>
        </p:spPr>
        <p:txBody>
          <a:bodyPr>
            <a:noAutofit/>
          </a:bodyPr>
          <a:lstStyle/>
          <a:p>
            <a:pPr algn="ctr"/>
            <a:r>
              <a:rPr lang="en-US" b="1" dirty="0"/>
              <a:t>THRESHOLD</a:t>
            </a:r>
          </a:p>
        </p:txBody>
      </p:sp>
      <p:sp>
        <p:nvSpPr>
          <p:cNvPr id="3" name="Content Placeholder 2"/>
          <p:cNvSpPr>
            <a:spLocks noGrp="1"/>
          </p:cNvSpPr>
          <p:nvPr>
            <p:ph idx="1"/>
          </p:nvPr>
        </p:nvSpPr>
        <p:spPr>
          <a:xfrm>
            <a:off x="522515" y="1528763"/>
            <a:ext cx="11286308" cy="5329237"/>
          </a:xfrm>
        </p:spPr>
        <p:txBody>
          <a:bodyPr>
            <a:noAutofit/>
          </a:bodyPr>
          <a:lstStyle/>
          <a:p>
            <a:pPr marL="0" indent="0">
              <a:buNone/>
            </a:pPr>
            <a:r>
              <a:rPr lang="en-US" dirty="0">
                <a:latin typeface="+mj-lt"/>
              </a:rPr>
              <a:t>Reporting Thresholds – Threshold only applies to companies registered with shares. *Informed by NRA</a:t>
            </a:r>
          </a:p>
          <a:p>
            <a:pPr marL="0" indent="0">
              <a:buNone/>
            </a:pPr>
            <a:endParaRPr lang="en-US" dirty="0">
              <a:latin typeface="+mj-lt"/>
            </a:endParaRPr>
          </a:p>
          <a:p>
            <a:pPr>
              <a:buFont typeface="Wingdings" panose="05000000000000000000" pitchFamily="2" charset="2"/>
              <a:buChar char="§"/>
            </a:pPr>
            <a:r>
              <a:rPr lang="en-US" dirty="0">
                <a:latin typeface="+mj-lt"/>
              </a:rPr>
              <a:t>Companies in the high risk sectors - 5%  - (extractive sector, real estate, used car dealerships, financial sector, gambling) </a:t>
            </a:r>
          </a:p>
          <a:p>
            <a:pPr>
              <a:buFont typeface="Wingdings" panose="05000000000000000000" pitchFamily="2" charset="2"/>
              <a:buChar char="§"/>
            </a:pPr>
            <a:r>
              <a:rPr lang="en-US" dirty="0">
                <a:latin typeface="+mj-lt"/>
              </a:rPr>
              <a:t>PEP – 0%. </a:t>
            </a:r>
          </a:p>
          <a:p>
            <a:pPr>
              <a:buFont typeface="Wingdings" panose="05000000000000000000" pitchFamily="2" charset="2"/>
              <a:buChar char="§"/>
            </a:pPr>
            <a:r>
              <a:rPr lang="en-US" dirty="0">
                <a:latin typeface="+mj-lt"/>
              </a:rPr>
              <a:t>Foreign PEP - 5%</a:t>
            </a:r>
          </a:p>
          <a:p>
            <a:pPr>
              <a:buFont typeface="Wingdings" panose="05000000000000000000" pitchFamily="2" charset="2"/>
              <a:buChar char="§"/>
            </a:pPr>
            <a:r>
              <a:rPr lang="en-GB" dirty="0">
                <a:latin typeface="+mj-lt"/>
              </a:rPr>
              <a:t>All other companies – 20% </a:t>
            </a:r>
            <a:endParaRPr lang="en-US" dirty="0">
              <a:latin typeface="+mj-lt"/>
            </a:endParaRPr>
          </a:p>
          <a:p>
            <a:pPr>
              <a:buFont typeface="Wingdings" panose="05000000000000000000" pitchFamily="2" charset="2"/>
              <a:buChar char="§"/>
            </a:pPr>
            <a:r>
              <a:rPr lang="en-GB" dirty="0">
                <a:latin typeface="+mj-lt"/>
              </a:rPr>
              <a:t>For a BO established through control or influence over a company, there is no threshold. </a:t>
            </a:r>
            <a:endParaRPr lang="en-US" dirty="0">
              <a:latin typeface="+mj-lt"/>
            </a:endParaRPr>
          </a:p>
        </p:txBody>
      </p:sp>
    </p:spTree>
    <p:extLst>
      <p:ext uri="{BB962C8B-B14F-4D97-AF65-F5344CB8AC3E}">
        <p14:creationId xmlns:p14="http://schemas.microsoft.com/office/powerpoint/2010/main" val="1982245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96F6C-FBE9-1C4C-95D0-5EEC6863653D}"/>
              </a:ext>
            </a:extLst>
          </p:cNvPr>
          <p:cNvSpPr>
            <a:spLocks noGrp="1"/>
          </p:cNvSpPr>
          <p:nvPr>
            <p:ph type="title"/>
          </p:nvPr>
        </p:nvSpPr>
        <p:spPr>
          <a:xfrm>
            <a:off x="300038" y="873764"/>
            <a:ext cx="11053762" cy="655000"/>
          </a:xfrm>
        </p:spPr>
        <p:txBody>
          <a:bodyPr>
            <a:normAutofit/>
          </a:bodyPr>
          <a:lstStyle/>
          <a:p>
            <a:r>
              <a:rPr lang="x-none" sz="3600" b="1" dirty="0"/>
              <a:t>VERIFICATION AND ACCESS TO THE REGISTER S. 373(3)</a:t>
            </a:r>
          </a:p>
        </p:txBody>
      </p:sp>
      <p:sp>
        <p:nvSpPr>
          <p:cNvPr id="3" name="Content Placeholder 2">
            <a:extLst>
              <a:ext uri="{FF2B5EF4-FFF2-40B4-BE49-F238E27FC236}">
                <a16:creationId xmlns:a16="http://schemas.microsoft.com/office/drawing/2014/main" id="{29C69888-519A-5D4D-ABE0-D1772E89BF21}"/>
              </a:ext>
            </a:extLst>
          </p:cNvPr>
          <p:cNvSpPr>
            <a:spLocks noGrp="1"/>
          </p:cNvSpPr>
          <p:nvPr>
            <p:ph idx="1"/>
          </p:nvPr>
        </p:nvSpPr>
        <p:spPr>
          <a:xfrm>
            <a:off x="300038" y="1528765"/>
            <a:ext cx="11053762" cy="4648198"/>
          </a:xfrm>
        </p:spPr>
        <p:txBody>
          <a:bodyPr>
            <a:normAutofit/>
          </a:bodyPr>
          <a:lstStyle/>
          <a:p>
            <a:pPr marL="349250" lvl="1" indent="0">
              <a:buNone/>
            </a:pPr>
            <a:r>
              <a:rPr lang="en-US" sz="2800" dirty="0">
                <a:latin typeface="+mj-lt"/>
              </a:rPr>
              <a:t>The Registrar shall </a:t>
            </a:r>
          </a:p>
          <a:p>
            <a:pPr lvl="0">
              <a:buFont typeface="Wingdings" pitchFamily="2" charset="2"/>
              <a:buChar char="§"/>
            </a:pPr>
            <a:r>
              <a:rPr lang="en-US" dirty="0">
                <a:latin typeface="+mj-lt"/>
              </a:rPr>
              <a:t>collaborate with other authorities for the purpose of maintaining, verifying and updating the Central Register; and </a:t>
            </a:r>
          </a:p>
          <a:p>
            <a:pPr marL="0" lvl="0" indent="0">
              <a:buNone/>
            </a:pPr>
            <a:endParaRPr lang="en-US" dirty="0">
              <a:latin typeface="+mj-lt"/>
            </a:endParaRPr>
          </a:p>
          <a:p>
            <a:pPr lvl="0">
              <a:buFont typeface="Wingdings" pitchFamily="2" charset="2"/>
              <a:buChar char="§"/>
            </a:pPr>
            <a:r>
              <a:rPr lang="en-US" dirty="0">
                <a:latin typeface="+mj-lt"/>
              </a:rPr>
              <a:t> on request and in a timely manner, make information submitted to the Central Register available to the relevant authorities for inspection; and</a:t>
            </a:r>
          </a:p>
          <a:p>
            <a:pPr marL="0" lvl="0" indent="0">
              <a:buNone/>
            </a:pPr>
            <a:endParaRPr lang="en-US" dirty="0">
              <a:latin typeface="+mj-lt"/>
            </a:endParaRPr>
          </a:p>
          <a:p>
            <a:pPr lvl="0">
              <a:buFont typeface="Wingdings" pitchFamily="2" charset="2"/>
              <a:buChar char="§"/>
            </a:pPr>
            <a:r>
              <a:rPr lang="en-US" dirty="0">
                <a:latin typeface="+mj-lt"/>
              </a:rPr>
              <a:t>In line with open data best practices, make an electronic format of the Central Register available to members of the public for inspection</a:t>
            </a:r>
          </a:p>
          <a:p>
            <a:pPr marL="0" lvl="0" indent="0">
              <a:buNone/>
            </a:pPr>
            <a:endParaRPr lang="en-US" b="1" dirty="0">
              <a:solidFill>
                <a:srgbClr val="FF0000"/>
              </a:solidFill>
            </a:endParaRPr>
          </a:p>
          <a:p>
            <a:pPr marL="0" indent="0">
              <a:buNone/>
            </a:pPr>
            <a:endParaRPr lang="x-none" dirty="0"/>
          </a:p>
        </p:txBody>
      </p:sp>
    </p:spTree>
    <p:extLst>
      <p:ext uri="{BB962C8B-B14F-4D97-AF65-F5344CB8AC3E}">
        <p14:creationId xmlns:p14="http://schemas.microsoft.com/office/powerpoint/2010/main" val="2649460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TYPES OF FORMS</a:t>
            </a:r>
            <a:endParaRPr lang="en-US" dirty="0"/>
          </a:p>
        </p:txBody>
      </p:sp>
      <p:sp>
        <p:nvSpPr>
          <p:cNvPr id="3" name="Content Placeholder 2"/>
          <p:cNvSpPr>
            <a:spLocks noGrp="1"/>
          </p:cNvSpPr>
          <p:nvPr>
            <p:ph idx="1"/>
          </p:nvPr>
        </p:nvSpPr>
        <p:spPr>
          <a:xfrm>
            <a:off x="838200" y="1707777"/>
            <a:ext cx="10515600" cy="4469186"/>
          </a:xfrm>
        </p:spPr>
        <p:txBody>
          <a:bodyPr/>
          <a:lstStyle/>
          <a:p>
            <a:endParaRPr lang="en-US" dirty="0"/>
          </a:p>
          <a:p>
            <a:r>
              <a:rPr lang="en-US" dirty="0"/>
              <a:t>BO1 : Declaration form (whether an entity has BO or not)</a:t>
            </a:r>
          </a:p>
          <a:p>
            <a:pPr marL="0" indent="0">
              <a:buNone/>
            </a:pPr>
            <a:endParaRPr lang="en-US" dirty="0"/>
          </a:p>
          <a:p>
            <a:r>
              <a:rPr lang="en-US" dirty="0"/>
              <a:t>BO2: Completed by a BO who is natural person</a:t>
            </a:r>
          </a:p>
          <a:p>
            <a:pPr marL="0" indent="0">
              <a:buNone/>
            </a:pPr>
            <a:endParaRPr lang="en-US" dirty="0"/>
          </a:p>
          <a:p>
            <a:r>
              <a:rPr lang="en-US" dirty="0"/>
              <a:t>BO3: Completed by a BO that is listed on a stock exchange</a:t>
            </a:r>
          </a:p>
          <a:p>
            <a:pPr marL="0" indent="0">
              <a:buNone/>
            </a:pPr>
            <a:endParaRPr lang="en-US" dirty="0"/>
          </a:p>
          <a:p>
            <a:r>
              <a:rPr lang="en-US" dirty="0"/>
              <a:t>BO4: Completed by a BO that is government-owned.</a:t>
            </a:r>
          </a:p>
          <a:p>
            <a:endParaRPr lang="en-US" dirty="0"/>
          </a:p>
        </p:txBody>
      </p:sp>
    </p:spTree>
    <p:extLst>
      <p:ext uri="{BB962C8B-B14F-4D97-AF65-F5344CB8AC3E}">
        <p14:creationId xmlns:p14="http://schemas.microsoft.com/office/powerpoint/2010/main" val="2666857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02562-1078-0D47-BE54-1FD4426A48B6}"/>
              </a:ext>
            </a:extLst>
          </p:cNvPr>
          <p:cNvSpPr>
            <a:spLocks noGrp="1"/>
          </p:cNvSpPr>
          <p:nvPr>
            <p:ph type="title"/>
          </p:nvPr>
        </p:nvSpPr>
        <p:spPr>
          <a:xfrm>
            <a:off x="428625" y="873765"/>
            <a:ext cx="10515600" cy="597850"/>
          </a:xfrm>
        </p:spPr>
        <p:txBody>
          <a:bodyPr>
            <a:normAutofit fontScale="90000"/>
          </a:bodyPr>
          <a:lstStyle/>
          <a:p>
            <a:r>
              <a:rPr lang="x-none" b="1" dirty="0"/>
              <a:t>VERIFICATION cont’d</a:t>
            </a:r>
          </a:p>
        </p:txBody>
      </p:sp>
      <p:sp>
        <p:nvSpPr>
          <p:cNvPr id="3" name="Content Placeholder 2">
            <a:extLst>
              <a:ext uri="{FF2B5EF4-FFF2-40B4-BE49-F238E27FC236}">
                <a16:creationId xmlns:a16="http://schemas.microsoft.com/office/drawing/2014/main" id="{763EB5A9-2E66-7B45-9897-14A572D7A0E3}"/>
              </a:ext>
            </a:extLst>
          </p:cNvPr>
          <p:cNvSpPr>
            <a:spLocks noGrp="1"/>
          </p:cNvSpPr>
          <p:nvPr>
            <p:ph idx="1"/>
          </p:nvPr>
        </p:nvSpPr>
        <p:spPr>
          <a:xfrm>
            <a:off x="428625" y="1471615"/>
            <a:ext cx="10925175" cy="4705348"/>
          </a:xfrm>
        </p:spPr>
        <p:txBody>
          <a:bodyPr>
            <a:normAutofit/>
          </a:bodyPr>
          <a:lstStyle/>
          <a:p>
            <a:pPr lvl="0"/>
            <a:r>
              <a:rPr lang="en-GB" dirty="0">
                <a:latin typeface="+mj-lt"/>
              </a:rPr>
              <a:t>The Office of the Registrar of Companies shall put in place effective measures to ensure accuracy and timeliness of BO information.</a:t>
            </a:r>
          </a:p>
          <a:p>
            <a:pPr marL="0" lvl="0" indent="0">
              <a:buNone/>
            </a:pPr>
            <a:endParaRPr lang="en-GB" dirty="0">
              <a:latin typeface="+mj-lt"/>
            </a:endParaRPr>
          </a:p>
          <a:p>
            <a:pPr marL="0" lvl="0" indent="0">
              <a:buNone/>
            </a:pPr>
            <a:r>
              <a:rPr lang="en-GB" dirty="0">
                <a:latin typeface="+mj-lt"/>
              </a:rPr>
              <a:t>By adopting the following measures &amp; more:</a:t>
            </a:r>
          </a:p>
          <a:p>
            <a:pPr>
              <a:buFont typeface="Wingdings" panose="05000000000000000000" pitchFamily="2" charset="2"/>
              <a:buChar char="Ø"/>
            </a:pPr>
            <a:r>
              <a:rPr lang="en-GB" dirty="0">
                <a:latin typeface="+mj-lt"/>
              </a:rPr>
              <a:t>By providing </a:t>
            </a:r>
            <a:r>
              <a:rPr lang="en-GB" b="1" dirty="0">
                <a:latin typeface="+mj-lt"/>
              </a:rPr>
              <a:t>physical and electronic forms </a:t>
            </a:r>
            <a:r>
              <a:rPr lang="en-GB" dirty="0">
                <a:latin typeface="+mj-lt"/>
              </a:rPr>
              <a:t>to companies to collect  all required information on a BO</a:t>
            </a:r>
          </a:p>
          <a:p>
            <a:pPr>
              <a:buFont typeface="Wingdings" panose="05000000000000000000" pitchFamily="2" charset="2"/>
              <a:buChar char="Ø"/>
            </a:pPr>
            <a:r>
              <a:rPr lang="en-GB" dirty="0">
                <a:latin typeface="+mj-lt"/>
              </a:rPr>
              <a:t>By </a:t>
            </a:r>
            <a:r>
              <a:rPr lang="en-GB" b="1" dirty="0">
                <a:latin typeface="+mj-lt"/>
              </a:rPr>
              <a:t>developing a system </a:t>
            </a:r>
            <a:r>
              <a:rPr lang="en-GB" dirty="0">
                <a:latin typeface="+mj-lt"/>
              </a:rPr>
              <a:t>that can easily be verified and confirm details provided such as, date of birth, nationality, type of beneficial owner etc</a:t>
            </a:r>
          </a:p>
          <a:p>
            <a:pPr>
              <a:buFont typeface="Wingdings" panose="05000000000000000000" pitchFamily="2" charset="2"/>
              <a:buChar char="Ø"/>
            </a:pPr>
            <a:r>
              <a:rPr lang="en-GB" dirty="0">
                <a:latin typeface="+mj-lt"/>
              </a:rPr>
              <a:t>By requiring BOs to submit </a:t>
            </a:r>
            <a:r>
              <a:rPr lang="en-GB" b="1" dirty="0">
                <a:latin typeface="+mj-lt"/>
              </a:rPr>
              <a:t>supporting documents </a:t>
            </a:r>
            <a:r>
              <a:rPr lang="en-GB" dirty="0">
                <a:latin typeface="+mj-lt"/>
              </a:rPr>
              <a:t>as a form of evidence to identify the BO’s </a:t>
            </a:r>
          </a:p>
        </p:txBody>
      </p:sp>
    </p:spTree>
    <p:extLst>
      <p:ext uri="{BB962C8B-B14F-4D97-AF65-F5344CB8AC3E}">
        <p14:creationId xmlns:p14="http://schemas.microsoft.com/office/powerpoint/2010/main" val="3584861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20195-6964-1742-B9D3-89FA90522E19}"/>
              </a:ext>
            </a:extLst>
          </p:cNvPr>
          <p:cNvSpPr>
            <a:spLocks noGrp="1"/>
          </p:cNvSpPr>
          <p:nvPr>
            <p:ph type="title"/>
          </p:nvPr>
        </p:nvSpPr>
        <p:spPr>
          <a:xfrm>
            <a:off x="838200" y="873764"/>
            <a:ext cx="10515600" cy="740726"/>
          </a:xfrm>
        </p:spPr>
        <p:txBody>
          <a:bodyPr>
            <a:normAutofit/>
          </a:bodyPr>
          <a:lstStyle/>
          <a:p>
            <a:r>
              <a:rPr lang="x-none" sz="4000" b="1" dirty="0"/>
              <a:t>VERIFICATION cont’d</a:t>
            </a:r>
          </a:p>
        </p:txBody>
      </p:sp>
      <p:sp>
        <p:nvSpPr>
          <p:cNvPr id="3" name="Content Placeholder 2">
            <a:extLst>
              <a:ext uri="{FF2B5EF4-FFF2-40B4-BE49-F238E27FC236}">
                <a16:creationId xmlns:a16="http://schemas.microsoft.com/office/drawing/2014/main" id="{45605604-848F-5C41-8A41-9A292020A54C}"/>
              </a:ext>
            </a:extLst>
          </p:cNvPr>
          <p:cNvSpPr>
            <a:spLocks noGrp="1"/>
          </p:cNvSpPr>
          <p:nvPr>
            <p:ph idx="1"/>
          </p:nvPr>
        </p:nvSpPr>
        <p:spPr>
          <a:xfrm>
            <a:off x="157163" y="1614489"/>
            <a:ext cx="11196637" cy="4562474"/>
          </a:xfrm>
        </p:spPr>
        <p:txBody>
          <a:bodyPr>
            <a:normAutofit/>
          </a:bodyPr>
          <a:lstStyle/>
          <a:p>
            <a:pPr>
              <a:lnSpc>
                <a:spcPct val="150000"/>
              </a:lnSpc>
              <a:buFont typeface="Wingdings" panose="05000000000000000000" pitchFamily="2" charset="2"/>
              <a:buChar char="Ø"/>
            </a:pPr>
            <a:r>
              <a:rPr lang="en-GB" dirty="0">
                <a:latin typeface="+mj-lt"/>
              </a:rPr>
              <a:t>Make provision on  forms for </a:t>
            </a:r>
            <a:r>
              <a:rPr lang="en-GB" b="1" dirty="0">
                <a:latin typeface="+mj-lt"/>
              </a:rPr>
              <a:t>directors of the companies to attest</a:t>
            </a:r>
            <a:r>
              <a:rPr lang="en-GB" dirty="0">
                <a:latin typeface="+mj-lt"/>
              </a:rPr>
              <a:t> and sign on behalf of the companies</a:t>
            </a:r>
          </a:p>
          <a:p>
            <a:pPr>
              <a:lnSpc>
                <a:spcPct val="150000"/>
              </a:lnSpc>
              <a:buFont typeface="Wingdings" panose="05000000000000000000" pitchFamily="2" charset="2"/>
              <a:buChar char="Ø"/>
            </a:pPr>
            <a:r>
              <a:rPr lang="en-GB" dirty="0">
                <a:latin typeface="+mj-lt"/>
              </a:rPr>
              <a:t>Adopt a system to give </a:t>
            </a:r>
            <a:r>
              <a:rPr lang="en-GB" b="1" dirty="0">
                <a:latin typeface="+mj-lt"/>
              </a:rPr>
              <a:t>prompt notices </a:t>
            </a:r>
            <a:r>
              <a:rPr lang="en-GB" dirty="0">
                <a:latin typeface="+mj-lt"/>
              </a:rPr>
              <a:t>to BOs through their respective companies to remind them of their obligations</a:t>
            </a:r>
          </a:p>
          <a:p>
            <a:pPr>
              <a:lnSpc>
                <a:spcPct val="150000"/>
              </a:lnSpc>
              <a:buFont typeface="Wingdings" panose="05000000000000000000" pitchFamily="2" charset="2"/>
              <a:buChar char="Ø"/>
            </a:pPr>
            <a:r>
              <a:rPr lang="en-GB" dirty="0">
                <a:latin typeface="+mj-lt"/>
              </a:rPr>
              <a:t>Adopt a system that can monitor companies compliance and give administrative penalties </a:t>
            </a:r>
          </a:p>
          <a:p>
            <a:endParaRPr lang="x-none" dirty="0"/>
          </a:p>
        </p:txBody>
      </p:sp>
    </p:spTree>
    <p:extLst>
      <p:ext uri="{BB962C8B-B14F-4D97-AF65-F5344CB8AC3E}">
        <p14:creationId xmlns:p14="http://schemas.microsoft.com/office/powerpoint/2010/main" val="929741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1CA7-6849-EC40-AED0-22021DDAF3A4}"/>
              </a:ext>
            </a:extLst>
          </p:cNvPr>
          <p:cNvSpPr>
            <a:spLocks noGrp="1"/>
          </p:cNvSpPr>
          <p:nvPr>
            <p:ph type="title"/>
          </p:nvPr>
        </p:nvSpPr>
        <p:spPr/>
        <p:txBody>
          <a:bodyPr>
            <a:normAutofit/>
          </a:bodyPr>
          <a:lstStyle/>
          <a:p>
            <a:r>
              <a:rPr lang="x-none" sz="4000" b="1" dirty="0"/>
              <a:t>NON COMPLIANCE AND SANCTIONS</a:t>
            </a:r>
          </a:p>
        </p:txBody>
      </p:sp>
      <p:sp>
        <p:nvSpPr>
          <p:cNvPr id="3" name="Content Placeholder 2">
            <a:extLst>
              <a:ext uri="{FF2B5EF4-FFF2-40B4-BE49-F238E27FC236}">
                <a16:creationId xmlns:a16="http://schemas.microsoft.com/office/drawing/2014/main" id="{2E4C2FBA-6D37-D04E-8482-94D311E8F61F}"/>
              </a:ext>
            </a:extLst>
          </p:cNvPr>
          <p:cNvSpPr>
            <a:spLocks noGrp="1"/>
          </p:cNvSpPr>
          <p:nvPr>
            <p:ph idx="1"/>
          </p:nvPr>
        </p:nvSpPr>
        <p:spPr>
          <a:xfrm>
            <a:off x="838200" y="1700213"/>
            <a:ext cx="10515600" cy="4476749"/>
          </a:xfrm>
        </p:spPr>
        <p:txBody>
          <a:bodyPr>
            <a:normAutofit/>
          </a:bodyPr>
          <a:lstStyle/>
          <a:p>
            <a:pPr marL="0" indent="0" algn="just">
              <a:lnSpc>
                <a:spcPct val="100000"/>
              </a:lnSpc>
              <a:buNone/>
            </a:pPr>
            <a:endParaRPr lang="en-GB" dirty="0"/>
          </a:p>
          <a:p>
            <a:pPr marL="0" indent="0" algn="just">
              <a:lnSpc>
                <a:spcPct val="100000"/>
              </a:lnSpc>
              <a:buNone/>
            </a:pPr>
            <a:r>
              <a:rPr lang="en-GB" sz="3000" dirty="0">
                <a:latin typeface="+mj-lt"/>
              </a:rPr>
              <a:t>A person who fails to provide the information required or provides false or misleading information to the Registrar commits an offence and is liable on </a:t>
            </a:r>
            <a:r>
              <a:rPr lang="en-GB" sz="3000" b="1" dirty="0">
                <a:latin typeface="+mj-lt"/>
              </a:rPr>
              <a:t>summary conviction to a fine of not less than one hundred and fifty penalty units and not more than two hundred and fifty units or to a term of imprisonment not less than one year and not more than two years or both.</a:t>
            </a:r>
            <a:r>
              <a:rPr lang="en-GB" sz="3000" dirty="0">
                <a:latin typeface="+mj-lt"/>
              </a:rPr>
              <a:t> </a:t>
            </a:r>
          </a:p>
          <a:p>
            <a:pPr marL="0" indent="0" algn="just">
              <a:lnSpc>
                <a:spcPct val="100000"/>
              </a:lnSpc>
              <a:buNone/>
            </a:pPr>
            <a:r>
              <a:rPr lang="en-GB" sz="3000" dirty="0">
                <a:solidFill>
                  <a:srgbClr val="FF0000"/>
                </a:solidFill>
                <a:latin typeface="+mj-lt"/>
              </a:rPr>
              <a:t>Section 35(14)</a:t>
            </a:r>
          </a:p>
          <a:p>
            <a:endParaRPr lang="x-none" dirty="0"/>
          </a:p>
        </p:txBody>
      </p:sp>
    </p:spTree>
    <p:extLst>
      <p:ext uri="{BB962C8B-B14F-4D97-AF65-F5344CB8AC3E}">
        <p14:creationId xmlns:p14="http://schemas.microsoft.com/office/powerpoint/2010/main" val="525496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210AE-9C09-4C47-8B10-2B203A831663}"/>
              </a:ext>
            </a:extLst>
          </p:cNvPr>
          <p:cNvSpPr>
            <a:spLocks noGrp="1"/>
          </p:cNvSpPr>
          <p:nvPr>
            <p:ph type="title"/>
          </p:nvPr>
        </p:nvSpPr>
        <p:spPr/>
        <p:txBody>
          <a:bodyPr/>
          <a:lstStyle/>
          <a:p>
            <a:r>
              <a:rPr lang="x-none" b="1" dirty="0"/>
              <a:t>NON-COMPLIANCE cont’d</a:t>
            </a:r>
          </a:p>
        </p:txBody>
      </p:sp>
      <p:sp>
        <p:nvSpPr>
          <p:cNvPr id="3" name="Content Placeholder 2">
            <a:extLst>
              <a:ext uri="{FF2B5EF4-FFF2-40B4-BE49-F238E27FC236}">
                <a16:creationId xmlns:a16="http://schemas.microsoft.com/office/drawing/2014/main" id="{0834F506-78A5-1B4B-B020-DD68F6E9615D}"/>
              </a:ext>
            </a:extLst>
          </p:cNvPr>
          <p:cNvSpPr>
            <a:spLocks noGrp="1"/>
          </p:cNvSpPr>
          <p:nvPr>
            <p:ph idx="1"/>
          </p:nvPr>
        </p:nvSpPr>
        <p:spPr/>
        <p:txBody>
          <a:bodyPr>
            <a:normAutofit/>
          </a:bodyPr>
          <a:lstStyle/>
          <a:p>
            <a:pPr marL="0" indent="0">
              <a:lnSpc>
                <a:spcPct val="110000"/>
              </a:lnSpc>
              <a:buNone/>
            </a:pPr>
            <a:endParaRPr lang="en-GB" dirty="0"/>
          </a:p>
          <a:p>
            <a:pPr marL="0" indent="0">
              <a:lnSpc>
                <a:spcPct val="110000"/>
              </a:lnSpc>
              <a:buNone/>
            </a:pPr>
            <a:r>
              <a:rPr lang="en-GB" sz="3000" dirty="0">
                <a:latin typeface="+mj-lt"/>
              </a:rPr>
              <a:t>Where a company defaults in complying with this section, the company and every officer of the company that is in defaults is liable to pay to the Registrar, an administrative penalty of twenty-five penalty units for each day during which the defaults continues.</a:t>
            </a:r>
          </a:p>
          <a:p>
            <a:pPr marL="0" indent="0">
              <a:lnSpc>
                <a:spcPct val="110000"/>
              </a:lnSpc>
              <a:buNone/>
            </a:pPr>
            <a:endParaRPr lang="en-GB" sz="3000" dirty="0">
              <a:latin typeface="+mj-lt"/>
            </a:endParaRPr>
          </a:p>
          <a:p>
            <a:pPr marL="0" indent="0">
              <a:lnSpc>
                <a:spcPct val="110000"/>
              </a:lnSpc>
              <a:buNone/>
            </a:pPr>
            <a:r>
              <a:rPr lang="en-GB" sz="3000" dirty="0">
                <a:latin typeface="+mj-lt"/>
              </a:rPr>
              <a:t> </a:t>
            </a:r>
            <a:r>
              <a:rPr lang="en-GB" sz="3000" dirty="0">
                <a:solidFill>
                  <a:srgbClr val="FF0000"/>
                </a:solidFill>
                <a:latin typeface="+mj-lt"/>
              </a:rPr>
              <a:t>Section 35(15)</a:t>
            </a:r>
          </a:p>
          <a:p>
            <a:endParaRPr lang="x-none" dirty="0"/>
          </a:p>
        </p:txBody>
      </p:sp>
    </p:spTree>
    <p:extLst>
      <p:ext uri="{BB962C8B-B14F-4D97-AF65-F5344CB8AC3E}">
        <p14:creationId xmlns:p14="http://schemas.microsoft.com/office/powerpoint/2010/main" val="3611806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Relevance to the Securities Sector</a:t>
            </a:r>
          </a:p>
        </p:txBody>
      </p:sp>
      <p:sp>
        <p:nvSpPr>
          <p:cNvPr id="3" name="Content Placeholder 2"/>
          <p:cNvSpPr>
            <a:spLocks noGrp="1"/>
          </p:cNvSpPr>
          <p:nvPr>
            <p:ph idx="1"/>
          </p:nvPr>
        </p:nvSpPr>
        <p:spPr/>
        <p:txBody>
          <a:bodyPr/>
          <a:lstStyle/>
          <a:p>
            <a:r>
              <a:rPr lang="en-GB" dirty="0">
                <a:latin typeface="+mj-lt"/>
              </a:rPr>
              <a:t>The Beneficial Ownership regime is of country-wide essence</a:t>
            </a:r>
          </a:p>
          <a:p>
            <a:pPr marL="0" indent="0">
              <a:buNone/>
            </a:pPr>
            <a:r>
              <a:rPr lang="en-GB" dirty="0">
                <a:latin typeface="+mj-lt"/>
              </a:rPr>
              <a:t>It is critical for </a:t>
            </a:r>
          </a:p>
          <a:p>
            <a:pPr>
              <a:buFont typeface="Wingdings" panose="05000000000000000000" pitchFamily="2" charset="2"/>
              <a:buChar char="ü"/>
            </a:pPr>
            <a:r>
              <a:rPr lang="en-GB" dirty="0">
                <a:latin typeface="+mj-lt"/>
              </a:rPr>
              <a:t>Due diligence purposes</a:t>
            </a:r>
          </a:p>
          <a:p>
            <a:pPr>
              <a:buFont typeface="Wingdings" panose="05000000000000000000" pitchFamily="2" charset="2"/>
              <a:buChar char="ü"/>
            </a:pPr>
            <a:r>
              <a:rPr lang="en-GB" dirty="0">
                <a:latin typeface="+mj-lt"/>
              </a:rPr>
              <a:t>Assisting to curb money laundering and other illicit financial flows</a:t>
            </a:r>
          </a:p>
          <a:p>
            <a:pPr>
              <a:buFont typeface="Wingdings" panose="05000000000000000000" pitchFamily="2" charset="2"/>
              <a:buChar char="ü"/>
            </a:pPr>
            <a:r>
              <a:rPr lang="en-GB" dirty="0">
                <a:latin typeface="+mj-lt"/>
              </a:rPr>
              <a:t>Helping synchronize data (</a:t>
            </a:r>
            <a:r>
              <a:rPr lang="en-GB" dirty="0" err="1">
                <a:latin typeface="+mj-lt"/>
              </a:rPr>
              <a:t>esp</a:t>
            </a:r>
            <a:r>
              <a:rPr lang="en-GB" dirty="0">
                <a:latin typeface="+mj-lt"/>
              </a:rPr>
              <a:t> on company ownership) across data sets held by different institutions</a:t>
            </a:r>
          </a:p>
          <a:p>
            <a:pPr>
              <a:buFont typeface="Wingdings" panose="05000000000000000000" pitchFamily="2" charset="2"/>
              <a:buChar char="ü"/>
            </a:pPr>
            <a:r>
              <a:rPr lang="en-GB" dirty="0">
                <a:latin typeface="+mj-lt"/>
              </a:rPr>
              <a:t>Promoting a fair and level playing field for all businesses</a:t>
            </a:r>
          </a:p>
          <a:p>
            <a:pPr>
              <a:buFont typeface="Wingdings" panose="05000000000000000000" pitchFamily="2" charset="2"/>
              <a:buChar char="ü"/>
            </a:pPr>
            <a:r>
              <a:rPr lang="en-GB" dirty="0">
                <a:latin typeface="+mj-lt"/>
              </a:rPr>
              <a:t>Promoting transparency in the business environment</a:t>
            </a:r>
          </a:p>
        </p:txBody>
      </p:sp>
    </p:spTree>
    <p:extLst>
      <p:ext uri="{BB962C8B-B14F-4D97-AF65-F5344CB8AC3E}">
        <p14:creationId xmlns:p14="http://schemas.microsoft.com/office/powerpoint/2010/main" val="2788065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60611-1FDC-F14D-B5B9-500B64E4691D}"/>
              </a:ext>
            </a:extLst>
          </p:cNvPr>
          <p:cNvSpPr>
            <a:spLocks noGrp="1"/>
          </p:cNvSpPr>
          <p:nvPr>
            <p:ph type="title"/>
          </p:nvPr>
        </p:nvSpPr>
        <p:spPr/>
        <p:txBody>
          <a:bodyPr/>
          <a:lstStyle/>
          <a:p>
            <a:r>
              <a:rPr lang="en-GB" b="1" dirty="0"/>
              <a:t>PRESENTATION OUTLINE</a:t>
            </a:r>
            <a:endParaRPr lang="x-none" dirty="0"/>
          </a:p>
        </p:txBody>
      </p:sp>
      <p:sp>
        <p:nvSpPr>
          <p:cNvPr id="3" name="Content Placeholder 2">
            <a:extLst>
              <a:ext uri="{FF2B5EF4-FFF2-40B4-BE49-F238E27FC236}">
                <a16:creationId xmlns:a16="http://schemas.microsoft.com/office/drawing/2014/main" id="{E874B433-6E37-214E-96A8-EC2F5A08D7A0}"/>
              </a:ext>
            </a:extLst>
          </p:cNvPr>
          <p:cNvSpPr>
            <a:spLocks noGrp="1"/>
          </p:cNvSpPr>
          <p:nvPr>
            <p:ph idx="1"/>
          </p:nvPr>
        </p:nvSpPr>
        <p:spPr/>
        <p:txBody>
          <a:bodyPr>
            <a:normAutofit/>
          </a:bodyPr>
          <a:lstStyle/>
          <a:p>
            <a:pPr>
              <a:buFont typeface="Wingdings" pitchFamily="2" charset="2"/>
              <a:buChar char="§"/>
            </a:pPr>
            <a:r>
              <a:rPr lang="en-GB" dirty="0">
                <a:solidFill>
                  <a:schemeClr val="bg2">
                    <a:lumMod val="25000"/>
                  </a:schemeClr>
                </a:solidFill>
              </a:rPr>
              <a:t>DEFINITION OF BENEFICAL OWNERSHIP(BO)</a:t>
            </a:r>
          </a:p>
          <a:p>
            <a:pPr>
              <a:buFont typeface="Wingdings" pitchFamily="2" charset="2"/>
              <a:buChar char="§"/>
            </a:pPr>
            <a:r>
              <a:rPr lang="en-GB" dirty="0">
                <a:solidFill>
                  <a:schemeClr val="bg2">
                    <a:lumMod val="25000"/>
                  </a:schemeClr>
                </a:solidFill>
              </a:rPr>
              <a:t>CENTRAL REGISTER</a:t>
            </a:r>
          </a:p>
          <a:p>
            <a:pPr>
              <a:buFont typeface="Wingdings" pitchFamily="2" charset="2"/>
              <a:buChar char="§"/>
            </a:pPr>
            <a:r>
              <a:rPr lang="en-GB" dirty="0">
                <a:solidFill>
                  <a:schemeClr val="bg2">
                    <a:lumMod val="25000"/>
                  </a:schemeClr>
                </a:solidFill>
              </a:rPr>
              <a:t>REGISTER OF MEMBERS</a:t>
            </a:r>
          </a:p>
          <a:p>
            <a:pPr>
              <a:buFont typeface="Wingdings" pitchFamily="2" charset="2"/>
              <a:buChar char="§"/>
            </a:pPr>
            <a:r>
              <a:rPr lang="en-GB" dirty="0">
                <a:solidFill>
                  <a:schemeClr val="bg2">
                    <a:lumMod val="25000"/>
                  </a:schemeClr>
                </a:solidFill>
              </a:rPr>
              <a:t>LEGAL REQUIREMENTS &amp; PARTICULARS TO BE SUBMITTED</a:t>
            </a:r>
          </a:p>
          <a:p>
            <a:pPr>
              <a:buFont typeface="Wingdings" pitchFamily="2" charset="2"/>
              <a:buChar char="§"/>
            </a:pPr>
            <a:r>
              <a:rPr lang="en-GB" dirty="0">
                <a:solidFill>
                  <a:schemeClr val="bg2">
                    <a:lumMod val="25000"/>
                  </a:schemeClr>
                </a:solidFill>
              </a:rPr>
              <a:t>VERIFICATION AND ACCESS TO THE REGISTER</a:t>
            </a:r>
          </a:p>
          <a:p>
            <a:pPr>
              <a:buFont typeface="Wingdings" pitchFamily="2" charset="2"/>
              <a:buChar char="§"/>
            </a:pPr>
            <a:r>
              <a:rPr lang="en-GB" dirty="0">
                <a:solidFill>
                  <a:schemeClr val="bg2">
                    <a:lumMod val="25000"/>
                  </a:schemeClr>
                </a:solidFill>
              </a:rPr>
              <a:t>SANCTIONS</a:t>
            </a:r>
            <a:endParaRPr lang="en-GB" sz="2400" dirty="0">
              <a:solidFill>
                <a:schemeClr val="bg2">
                  <a:lumMod val="25000"/>
                </a:schemeClr>
              </a:solidFill>
            </a:endParaRPr>
          </a:p>
          <a:p>
            <a:pPr>
              <a:buFont typeface="Wingdings" pitchFamily="2" charset="2"/>
              <a:buChar char="§"/>
            </a:pPr>
            <a:r>
              <a:rPr lang="x-none" dirty="0"/>
              <a:t>REGULATIONS/GUIDELINES/PROCEDURES</a:t>
            </a:r>
            <a:endParaRPr lang="en-GB" dirty="0"/>
          </a:p>
          <a:p>
            <a:pPr>
              <a:buFont typeface="Wingdings" pitchFamily="2" charset="2"/>
              <a:buChar char="§"/>
            </a:pPr>
            <a:r>
              <a:rPr lang="en-GB"/>
              <a:t>CONCLUSION</a:t>
            </a:r>
            <a:endParaRPr lang="en-GB" dirty="0"/>
          </a:p>
          <a:p>
            <a:pPr>
              <a:buFont typeface="Wingdings" pitchFamily="2" charset="2"/>
              <a:buChar char="§"/>
            </a:pPr>
            <a:endParaRPr lang="x-none" sz="2800" dirty="0"/>
          </a:p>
        </p:txBody>
      </p:sp>
    </p:spTree>
    <p:extLst>
      <p:ext uri="{BB962C8B-B14F-4D97-AF65-F5344CB8AC3E}">
        <p14:creationId xmlns:p14="http://schemas.microsoft.com/office/powerpoint/2010/main" val="9533389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F708C-F56B-ED41-8EA2-A037A74E9907}"/>
              </a:ext>
            </a:extLst>
          </p:cNvPr>
          <p:cNvSpPr>
            <a:spLocks noGrp="1"/>
          </p:cNvSpPr>
          <p:nvPr>
            <p:ph type="title"/>
          </p:nvPr>
        </p:nvSpPr>
        <p:spPr>
          <a:xfrm>
            <a:off x="838200" y="873764"/>
            <a:ext cx="10515600" cy="640712"/>
          </a:xfrm>
        </p:spPr>
        <p:txBody>
          <a:bodyPr>
            <a:normAutofit fontScale="90000"/>
          </a:bodyPr>
          <a:lstStyle/>
          <a:p>
            <a:r>
              <a:rPr lang="x-none" b="1" dirty="0"/>
              <a:t>REGULATIONS/GUIDELINES/PROCEDURES</a:t>
            </a:r>
          </a:p>
        </p:txBody>
      </p:sp>
      <p:sp>
        <p:nvSpPr>
          <p:cNvPr id="3" name="Content Placeholder 2">
            <a:extLst>
              <a:ext uri="{FF2B5EF4-FFF2-40B4-BE49-F238E27FC236}">
                <a16:creationId xmlns:a16="http://schemas.microsoft.com/office/drawing/2014/main" id="{50F6F44C-FA17-6E4A-8A4D-457A34903131}"/>
              </a:ext>
            </a:extLst>
          </p:cNvPr>
          <p:cNvSpPr>
            <a:spLocks noGrp="1"/>
          </p:cNvSpPr>
          <p:nvPr>
            <p:ph idx="1"/>
          </p:nvPr>
        </p:nvSpPr>
        <p:spPr>
          <a:xfrm>
            <a:off x="838200" y="1836023"/>
            <a:ext cx="10515600" cy="4340940"/>
          </a:xfrm>
        </p:spPr>
        <p:txBody>
          <a:bodyPr>
            <a:noAutofit/>
          </a:bodyPr>
          <a:lstStyle/>
          <a:p>
            <a:r>
              <a:rPr lang="x-none" dirty="0">
                <a:latin typeface="+mj-lt"/>
              </a:rPr>
              <a:t>The law mandates </a:t>
            </a:r>
            <a:r>
              <a:rPr lang="en-GB" dirty="0">
                <a:latin typeface="+mj-lt"/>
              </a:rPr>
              <a:t>the Office of the Registrar of Companies </a:t>
            </a:r>
            <a:r>
              <a:rPr lang="x-none" dirty="0">
                <a:latin typeface="+mj-lt"/>
              </a:rPr>
              <a:t>to formulate regulation,guidelines and procedures for </a:t>
            </a:r>
            <a:r>
              <a:rPr lang="en-GB" dirty="0" err="1">
                <a:latin typeface="+mj-lt"/>
              </a:rPr>
              <a:t>th</a:t>
            </a:r>
            <a:r>
              <a:rPr lang="x-none" dirty="0">
                <a:latin typeface="+mj-lt"/>
              </a:rPr>
              <a:t>e effective implementation of the Beneficial Ownership Regime</a:t>
            </a:r>
            <a:endParaRPr lang="en-GB" dirty="0">
              <a:latin typeface="+mj-lt"/>
            </a:endParaRPr>
          </a:p>
          <a:p>
            <a:r>
              <a:rPr lang="en-GB" dirty="0">
                <a:latin typeface="+mj-lt"/>
              </a:rPr>
              <a:t>S.381(2)(d) - templates for BO info collection</a:t>
            </a:r>
          </a:p>
          <a:p>
            <a:r>
              <a:rPr lang="en-GB" dirty="0">
                <a:latin typeface="+mj-lt"/>
              </a:rPr>
              <a:t>S.381 (2)(f) – to prescribe thresholds</a:t>
            </a:r>
          </a:p>
          <a:p>
            <a:endParaRPr lang="en-GB" dirty="0">
              <a:latin typeface="+mj-lt"/>
            </a:endParaRPr>
          </a:p>
          <a:p>
            <a:r>
              <a:rPr lang="en-GB" dirty="0">
                <a:latin typeface="+mj-lt"/>
              </a:rPr>
              <a:t>S. 382 – The Registrar may issue directives and guidelines to give full effect to the Act.</a:t>
            </a:r>
            <a:endParaRPr lang="x-none" dirty="0">
              <a:latin typeface="+mj-lt"/>
            </a:endParaRPr>
          </a:p>
        </p:txBody>
      </p:sp>
    </p:spTree>
    <p:extLst>
      <p:ext uri="{BB962C8B-B14F-4D97-AF65-F5344CB8AC3E}">
        <p14:creationId xmlns:p14="http://schemas.microsoft.com/office/powerpoint/2010/main" val="3057563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x-none" b="1" dirty="0"/>
              <a:t>REGULATIONS/GUIDELINES/PROCEDURES</a:t>
            </a:r>
            <a:r>
              <a:rPr lang="en-GB" b="1" dirty="0"/>
              <a:t> cont’d</a:t>
            </a:r>
            <a:endParaRPr lang="en-GB" dirty="0"/>
          </a:p>
        </p:txBody>
      </p:sp>
      <p:sp>
        <p:nvSpPr>
          <p:cNvPr id="3" name="Content Placeholder 2"/>
          <p:cNvSpPr>
            <a:spLocks noGrp="1"/>
          </p:cNvSpPr>
          <p:nvPr>
            <p:ph idx="1"/>
          </p:nvPr>
        </p:nvSpPr>
        <p:spPr/>
        <p:txBody>
          <a:bodyPr/>
          <a:lstStyle/>
          <a:p>
            <a:r>
              <a:rPr lang="x-none" dirty="0">
                <a:latin typeface="+mj-lt"/>
              </a:rPr>
              <a:t>S.373(</a:t>
            </a:r>
            <a:r>
              <a:rPr lang="en-GB" dirty="0">
                <a:latin typeface="+mj-lt"/>
              </a:rPr>
              <a:t>8</a:t>
            </a:r>
            <a:r>
              <a:rPr lang="x-none" dirty="0">
                <a:latin typeface="+mj-lt"/>
              </a:rPr>
              <a:t>)</a:t>
            </a:r>
          </a:p>
          <a:p>
            <a:pPr lvl="1"/>
            <a:r>
              <a:rPr lang="x-none" sz="2800" dirty="0">
                <a:latin typeface="+mj-lt"/>
              </a:rPr>
              <a:t>The Minister may by legislative instrument make regulations to prescribe the mode and formalities for the collection and maintenance of the Central Register (which includes the BO Register)</a:t>
            </a:r>
          </a:p>
          <a:p>
            <a:endParaRPr lang="en-GB" dirty="0"/>
          </a:p>
        </p:txBody>
      </p:sp>
    </p:spTree>
    <p:extLst>
      <p:ext uri="{BB962C8B-B14F-4D97-AF65-F5344CB8AC3E}">
        <p14:creationId xmlns:p14="http://schemas.microsoft.com/office/powerpoint/2010/main" val="18612687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GH" i="1" dirty="0">
                <a:latin typeface="+mj-lt"/>
              </a:rPr>
              <a:t>The Beneficial Ownership disclosure regime </a:t>
            </a:r>
            <a:r>
              <a:rPr lang="en-GB" i="1" dirty="0">
                <a:latin typeface="+mj-lt"/>
              </a:rPr>
              <a:t>,though a challenging one, </a:t>
            </a:r>
            <a:r>
              <a:rPr lang="en-GH" i="1" dirty="0">
                <a:latin typeface="+mj-lt"/>
              </a:rPr>
              <a:t>will bring about transparency</a:t>
            </a:r>
            <a:r>
              <a:rPr lang="en-US" i="1" dirty="0">
                <a:latin typeface="+mj-lt"/>
              </a:rPr>
              <a:t>,provide information on persons really behind companies</a:t>
            </a:r>
            <a:r>
              <a:rPr lang="en-GH" i="1" dirty="0">
                <a:latin typeface="+mj-lt"/>
              </a:rPr>
              <a:t> and reduce the risk of misuse of companies for money  laundering and corrupt practi</a:t>
            </a:r>
            <a:r>
              <a:rPr lang="en-US" i="1" dirty="0" err="1">
                <a:latin typeface="+mj-lt"/>
              </a:rPr>
              <a:t>ces</a:t>
            </a:r>
            <a:r>
              <a:rPr lang="en-US" i="1" dirty="0">
                <a:latin typeface="+mj-lt"/>
              </a:rPr>
              <a:t> which benefit Ghana as a whole.</a:t>
            </a:r>
          </a:p>
          <a:p>
            <a:r>
              <a:rPr lang="en-US" i="1" dirty="0">
                <a:latin typeface="+mj-lt"/>
              </a:rPr>
              <a:t>The regime will not be fully effective if the  Office of the Registrar of Companies </a:t>
            </a:r>
            <a:r>
              <a:rPr lang="en-GB" i="1" dirty="0">
                <a:latin typeface="+mj-lt"/>
              </a:rPr>
              <a:t>charts this path alone. As key stakeholders we call on you to walk this journey with us for our mutual benefit.</a:t>
            </a:r>
            <a:endParaRPr lang="en-GH" i="1" dirty="0">
              <a:latin typeface="+mj-lt"/>
            </a:endParaRPr>
          </a:p>
          <a:p>
            <a:endParaRPr lang="en-GH" dirty="0"/>
          </a:p>
          <a:p>
            <a:endParaRPr lang="en-US" dirty="0"/>
          </a:p>
        </p:txBody>
      </p:sp>
    </p:spTree>
    <p:extLst>
      <p:ext uri="{BB962C8B-B14F-4D97-AF65-F5344CB8AC3E}">
        <p14:creationId xmlns:p14="http://schemas.microsoft.com/office/powerpoint/2010/main" val="1172100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DFD8E40-78F7-536E-253E-3B9706C4B7AC}"/>
              </a:ext>
            </a:extLst>
          </p:cNvPr>
          <p:cNvSpPr/>
          <p:nvPr/>
        </p:nvSpPr>
        <p:spPr>
          <a:xfrm>
            <a:off x="10476288" y="25587"/>
            <a:ext cx="906539" cy="906539"/>
          </a:xfrm>
          <a:prstGeom prst="rect">
            <a:avLst/>
          </a:prstGeom>
          <a:solidFill>
            <a:srgbClr val="2B2666">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H"/>
          </a:p>
        </p:txBody>
      </p:sp>
      <p:sp>
        <p:nvSpPr>
          <p:cNvPr id="5" name="Oval 4">
            <a:extLst>
              <a:ext uri="{FF2B5EF4-FFF2-40B4-BE49-F238E27FC236}">
                <a16:creationId xmlns:a16="http://schemas.microsoft.com/office/drawing/2014/main" id="{57B330C2-BEA9-463F-0DEE-DDCB31D14401}"/>
              </a:ext>
            </a:extLst>
          </p:cNvPr>
          <p:cNvSpPr/>
          <p:nvPr/>
        </p:nvSpPr>
        <p:spPr>
          <a:xfrm flipH="1">
            <a:off x="11285461" y="875808"/>
            <a:ext cx="906539" cy="906539"/>
          </a:xfrm>
          <a:prstGeom prst="ellipse">
            <a:avLst/>
          </a:prstGeom>
          <a:solidFill>
            <a:srgbClr val="00AB98">
              <a:alpha val="3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H"/>
          </a:p>
        </p:txBody>
      </p:sp>
      <p:sp>
        <p:nvSpPr>
          <p:cNvPr id="6" name="Triangle 5">
            <a:extLst>
              <a:ext uri="{FF2B5EF4-FFF2-40B4-BE49-F238E27FC236}">
                <a16:creationId xmlns:a16="http://schemas.microsoft.com/office/drawing/2014/main" id="{22D579B8-1E7E-4018-0C1E-4B3CE88E0864}"/>
              </a:ext>
            </a:extLst>
          </p:cNvPr>
          <p:cNvSpPr/>
          <p:nvPr/>
        </p:nvSpPr>
        <p:spPr>
          <a:xfrm>
            <a:off x="11529179" y="1690688"/>
            <a:ext cx="1267654" cy="1092805"/>
          </a:xfrm>
          <a:prstGeom prst="triangle">
            <a:avLst/>
          </a:prstGeom>
          <a:solidFill>
            <a:srgbClr val="4472C4">
              <a:alpha val="41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H"/>
          </a:p>
        </p:txBody>
      </p:sp>
      <p:sp>
        <p:nvSpPr>
          <p:cNvPr id="9" name="Google Shape;339;p29">
            <a:extLst>
              <a:ext uri="{FF2B5EF4-FFF2-40B4-BE49-F238E27FC236}">
                <a16:creationId xmlns:a16="http://schemas.microsoft.com/office/drawing/2014/main" id="{B2BD4C96-BA25-D8BE-ADBB-3EA34773FD3A}"/>
              </a:ext>
            </a:extLst>
          </p:cNvPr>
          <p:cNvSpPr txBox="1"/>
          <p:nvPr/>
        </p:nvSpPr>
        <p:spPr>
          <a:xfrm>
            <a:off x="2724347" y="2701664"/>
            <a:ext cx="6693030" cy="1805079"/>
          </a:xfrm>
          <a:prstGeom prst="rect">
            <a:avLst/>
          </a:prstGeom>
          <a:noFill/>
          <a:ln>
            <a:noFill/>
          </a:ln>
        </p:spPr>
        <p:txBody>
          <a:bodyPr spcFirstLastPara="1" wrap="square" lIns="91425" tIns="91425" rIns="91425" bIns="91425" anchor="t" anchorCtr="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30000"/>
              </a:lnSpc>
              <a:spcBef>
                <a:spcPts val="0"/>
              </a:spcBef>
              <a:spcAft>
                <a:spcPts val="0"/>
              </a:spcAft>
              <a:buClr>
                <a:srgbClr val="000000"/>
              </a:buClr>
              <a:buSzTx/>
              <a:buFont typeface="Arial"/>
              <a:buNone/>
              <a:tabLst/>
              <a:defRPr/>
            </a:pPr>
            <a:r>
              <a:rPr kumimoji="0" lang="en-GB" sz="6000" b="1" i="1" u="none" strike="noStrike" kern="0" cap="none" spc="0" normalizeH="0" baseline="0" noProof="0" dirty="0">
                <a:ln>
                  <a:noFill/>
                </a:ln>
                <a:solidFill>
                  <a:schemeClr val="accent1"/>
                </a:solidFill>
                <a:effectLst/>
                <a:uLnTx/>
                <a:uFillTx/>
                <a:latin typeface="Roboto"/>
                <a:ea typeface="Roboto"/>
                <a:cs typeface="Roboto"/>
                <a:sym typeface="Roboto"/>
              </a:rPr>
              <a:t>Thank you </a:t>
            </a:r>
          </a:p>
          <a:p>
            <a:pPr marL="0" marR="0" lvl="0" indent="0" algn="ctr" defTabSz="914400" rtl="0" eaLnBrk="1" fontAlgn="auto" latinLnBrk="0" hangingPunct="1">
              <a:lnSpc>
                <a:spcPct val="130000"/>
              </a:lnSpc>
              <a:spcBef>
                <a:spcPts val="0"/>
              </a:spcBef>
              <a:spcAft>
                <a:spcPts val="0"/>
              </a:spcAft>
              <a:buClr>
                <a:srgbClr val="000000"/>
              </a:buClr>
              <a:buSzTx/>
              <a:buFont typeface="Arial"/>
              <a:buNone/>
              <a:tabLst/>
              <a:defRPr/>
            </a:pPr>
            <a:r>
              <a:rPr kumimoji="0" lang="en-GB" sz="2100" b="1" i="1" u="none" strike="noStrike" kern="0" cap="none" spc="0" normalizeH="0" baseline="0" noProof="0" dirty="0">
                <a:ln>
                  <a:noFill/>
                </a:ln>
                <a:solidFill>
                  <a:srgbClr val="F4A00D"/>
                </a:solidFill>
                <a:effectLst/>
                <a:uLnTx/>
                <a:uFillTx/>
                <a:latin typeface="Roboto"/>
                <a:ea typeface="Roboto"/>
                <a:cs typeface="Roboto"/>
                <a:sym typeface="Roboto"/>
              </a:rPr>
              <a:t> </a:t>
            </a:r>
            <a:endParaRPr kumimoji="0" sz="1700" b="0" i="0" u="none" strike="noStrike" kern="0" cap="none" spc="0"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767376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Brief Introduction of The Office of the Registrar of Companies</a:t>
            </a:r>
          </a:p>
        </p:txBody>
      </p:sp>
      <p:sp>
        <p:nvSpPr>
          <p:cNvPr id="3" name="Content Placeholder 2"/>
          <p:cNvSpPr>
            <a:spLocks noGrp="1"/>
          </p:cNvSpPr>
          <p:nvPr>
            <p:ph idx="1"/>
          </p:nvPr>
        </p:nvSpPr>
        <p:spPr>
          <a:xfrm>
            <a:off x="838200" y="1825625"/>
            <a:ext cx="10515600" cy="4705804"/>
          </a:xfrm>
        </p:spPr>
        <p:txBody>
          <a:bodyPr/>
          <a:lstStyle/>
          <a:p>
            <a:r>
              <a:rPr lang="en-GB" dirty="0">
                <a:latin typeface="+mj-lt"/>
              </a:rPr>
              <a:t>The Office of the Registrar of Companies was launched in July,2022 as a hive off from the Registrar-General’s Department.</a:t>
            </a:r>
          </a:p>
          <a:p>
            <a:r>
              <a:rPr lang="en-GB" dirty="0">
                <a:latin typeface="+mj-lt"/>
              </a:rPr>
              <a:t>Its core mandate is to oversee the registration and administration of business entities and Professional Bodies.</a:t>
            </a:r>
          </a:p>
          <a:p>
            <a:r>
              <a:rPr lang="en-GB" dirty="0">
                <a:latin typeface="+mj-lt"/>
              </a:rPr>
              <a:t>It is an autonomous body governed by an eleven (11) member board.</a:t>
            </a:r>
          </a:p>
          <a:p>
            <a:r>
              <a:rPr lang="en-GB" dirty="0">
                <a:latin typeface="+mj-lt"/>
              </a:rPr>
              <a:t>It is therefore the new office housing beneficial ownership data on companies</a:t>
            </a:r>
          </a:p>
          <a:p>
            <a:endParaRPr lang="en-GB" dirty="0"/>
          </a:p>
        </p:txBody>
      </p:sp>
    </p:spTree>
    <p:extLst>
      <p:ext uri="{BB962C8B-B14F-4D97-AF65-F5344CB8AC3E}">
        <p14:creationId xmlns:p14="http://schemas.microsoft.com/office/powerpoint/2010/main" val="1596980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C2115-6A54-CD4D-A1D8-D742BEBB9BF3}"/>
              </a:ext>
            </a:extLst>
          </p:cNvPr>
          <p:cNvSpPr>
            <a:spLocks noGrp="1"/>
          </p:cNvSpPr>
          <p:nvPr>
            <p:ph type="title"/>
          </p:nvPr>
        </p:nvSpPr>
        <p:spPr/>
        <p:txBody>
          <a:bodyPr>
            <a:normAutofit/>
          </a:bodyPr>
          <a:lstStyle/>
          <a:p>
            <a:r>
              <a:rPr lang="x-none" sz="4000" b="1" dirty="0"/>
              <a:t>DEFINITION OF BENEFICIAL OWNER</a:t>
            </a:r>
          </a:p>
        </p:txBody>
      </p:sp>
      <p:sp>
        <p:nvSpPr>
          <p:cNvPr id="3" name="Content Placeholder 2">
            <a:extLst>
              <a:ext uri="{FF2B5EF4-FFF2-40B4-BE49-F238E27FC236}">
                <a16:creationId xmlns:a16="http://schemas.microsoft.com/office/drawing/2014/main" id="{0D69AD72-4F19-A645-928F-3D9E087313C9}"/>
              </a:ext>
            </a:extLst>
          </p:cNvPr>
          <p:cNvSpPr>
            <a:spLocks noGrp="1"/>
          </p:cNvSpPr>
          <p:nvPr>
            <p:ph idx="1"/>
          </p:nvPr>
        </p:nvSpPr>
        <p:spPr/>
        <p:txBody>
          <a:bodyPr>
            <a:normAutofit lnSpcReduction="10000"/>
          </a:bodyPr>
          <a:lstStyle/>
          <a:p>
            <a:pPr marL="0" indent="0">
              <a:lnSpc>
                <a:spcPct val="120000"/>
              </a:lnSpc>
              <a:spcBef>
                <a:spcPts val="0"/>
              </a:spcBef>
              <a:buNone/>
            </a:pPr>
            <a:r>
              <a:rPr lang="en-GB" sz="2000" dirty="0">
                <a:solidFill>
                  <a:schemeClr val="tx1">
                    <a:lumMod val="50000"/>
                  </a:schemeClr>
                </a:solidFill>
                <a:latin typeface="+mj-lt"/>
              </a:rPr>
              <a:t>Pursuant to First  Schedule of the  Companies Act, 2019, ACT 992</a:t>
            </a:r>
          </a:p>
          <a:p>
            <a:pPr marL="0" indent="0">
              <a:lnSpc>
                <a:spcPct val="120000"/>
              </a:lnSpc>
              <a:spcBef>
                <a:spcPts val="0"/>
              </a:spcBef>
              <a:buNone/>
            </a:pPr>
            <a:r>
              <a:rPr lang="en-GB" sz="2000" dirty="0">
                <a:solidFill>
                  <a:schemeClr val="tx1">
                    <a:lumMod val="50000"/>
                  </a:schemeClr>
                </a:solidFill>
                <a:latin typeface="+mj-lt"/>
              </a:rPr>
              <a:t>Beneficial Owner (BO), means an individual</a:t>
            </a:r>
          </a:p>
          <a:p>
            <a:pPr marL="0" indent="0">
              <a:spcBef>
                <a:spcPts val="0"/>
              </a:spcBef>
              <a:buNone/>
            </a:pPr>
            <a:endParaRPr lang="en-GB" sz="1600" dirty="0">
              <a:latin typeface="+mj-lt"/>
            </a:endParaRPr>
          </a:p>
          <a:p>
            <a:pPr>
              <a:buFont typeface="Wingdings" pitchFamily="2" charset="2"/>
              <a:buChar char="§"/>
            </a:pPr>
            <a:r>
              <a:rPr lang="en-GB" dirty="0">
                <a:latin typeface="+mj-lt"/>
              </a:rPr>
              <a:t>Who directly or indirectly ultimately owns or exercises substantial  control over a person or company </a:t>
            </a:r>
          </a:p>
          <a:p>
            <a:pPr>
              <a:buFont typeface="Wingdings" pitchFamily="2" charset="2"/>
              <a:buChar char="§"/>
            </a:pPr>
            <a:r>
              <a:rPr lang="en-GB" dirty="0">
                <a:latin typeface="+mj-lt"/>
              </a:rPr>
              <a:t>Who has an economic interest in or receives substantial economic benefits from a company, whether acting alone or together with other persons.</a:t>
            </a:r>
          </a:p>
          <a:p>
            <a:pPr>
              <a:buFont typeface="Wingdings" pitchFamily="2" charset="2"/>
              <a:buChar char="§"/>
            </a:pPr>
            <a:r>
              <a:rPr lang="en-GB" dirty="0">
                <a:latin typeface="+mj-lt"/>
              </a:rPr>
              <a:t>On whose behalf a transaction is conducted or </a:t>
            </a:r>
          </a:p>
          <a:p>
            <a:pPr>
              <a:buFont typeface="Wingdings" pitchFamily="2" charset="2"/>
              <a:buChar char="§"/>
            </a:pPr>
            <a:r>
              <a:rPr lang="en-GB" dirty="0">
                <a:latin typeface="+mj-lt"/>
              </a:rPr>
              <a:t>Who exercises significant control or influence over a legal person or legal arrangement through formal and informal agreements</a:t>
            </a:r>
          </a:p>
          <a:p>
            <a:endParaRPr lang="x-none" dirty="0"/>
          </a:p>
        </p:txBody>
      </p:sp>
    </p:spTree>
    <p:extLst>
      <p:ext uri="{BB962C8B-B14F-4D97-AF65-F5344CB8AC3E}">
        <p14:creationId xmlns:p14="http://schemas.microsoft.com/office/powerpoint/2010/main" val="2230561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3124" y="873763"/>
            <a:ext cx="9210675" cy="962259"/>
          </a:xfrm>
        </p:spPr>
        <p:txBody>
          <a:bodyPr>
            <a:normAutofit/>
          </a:bodyPr>
          <a:lstStyle/>
          <a:p>
            <a:r>
              <a:rPr lang="en-GB" sz="3600" b="1" dirty="0"/>
              <a:t>IDENTIFYING A BENEFICIAL OWNER</a:t>
            </a:r>
            <a:endParaRPr lang="en-US" sz="3600" b="1" dirty="0"/>
          </a:p>
        </p:txBody>
      </p:sp>
      <p:sp>
        <p:nvSpPr>
          <p:cNvPr id="3" name="Content Placeholder 2"/>
          <p:cNvSpPr>
            <a:spLocks noGrp="1"/>
          </p:cNvSpPr>
          <p:nvPr>
            <p:ph idx="1"/>
          </p:nvPr>
        </p:nvSpPr>
        <p:spPr>
          <a:xfrm>
            <a:off x="838200" y="2185988"/>
            <a:ext cx="10515600" cy="4386261"/>
          </a:xfrm>
        </p:spPr>
        <p:txBody>
          <a:bodyPr>
            <a:normAutofit/>
          </a:bodyPr>
          <a:lstStyle/>
          <a:p>
            <a:pPr>
              <a:lnSpc>
                <a:spcPct val="100000"/>
              </a:lnSpc>
              <a:buFont typeface="Wingdings" panose="05000000000000000000" pitchFamily="2" charset="2"/>
              <a:buChar char="§"/>
            </a:pPr>
            <a:r>
              <a:rPr lang="en-GB" dirty="0">
                <a:latin typeface="+mj-lt"/>
              </a:rPr>
              <a:t>An individual holds a direct and indirect interest in a company or a transaction as per the threshold.</a:t>
            </a:r>
          </a:p>
          <a:p>
            <a:pPr>
              <a:lnSpc>
                <a:spcPct val="100000"/>
              </a:lnSpc>
              <a:buFont typeface="Wingdings" panose="05000000000000000000" pitchFamily="2" charset="2"/>
              <a:buChar char="§"/>
            </a:pPr>
            <a:r>
              <a:rPr lang="en-GB" dirty="0">
                <a:latin typeface="+mj-lt"/>
              </a:rPr>
              <a:t>An individual has the right to exercise, or actually exercises direct or indirect influence over significant decisions related to the running of the business of a company</a:t>
            </a:r>
          </a:p>
          <a:p>
            <a:pPr lvl="0">
              <a:lnSpc>
                <a:spcPct val="100000"/>
              </a:lnSpc>
              <a:buFont typeface="Wingdings" panose="05000000000000000000" pitchFamily="2" charset="2"/>
              <a:buChar char="§"/>
            </a:pPr>
            <a:r>
              <a:rPr lang="en-GB" dirty="0">
                <a:latin typeface="+mj-lt"/>
              </a:rPr>
              <a:t>An individual has the right to exercise, or actually exercises direct or indirect influence over the appointment of directors, or individuals who holds majority of voting rights.</a:t>
            </a:r>
          </a:p>
          <a:p>
            <a:endParaRPr lang="en-US" dirty="0"/>
          </a:p>
        </p:txBody>
      </p:sp>
    </p:spTree>
    <p:extLst>
      <p:ext uri="{BB962C8B-B14F-4D97-AF65-F5344CB8AC3E}">
        <p14:creationId xmlns:p14="http://schemas.microsoft.com/office/powerpoint/2010/main" val="274902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POLITICALLY EXPOSED PERSONS ( PEP)</a:t>
            </a:r>
            <a:endParaRPr lang="en-GB" dirty="0"/>
          </a:p>
        </p:txBody>
      </p:sp>
      <p:sp>
        <p:nvSpPr>
          <p:cNvPr id="3" name="Content Placeholder 2"/>
          <p:cNvSpPr>
            <a:spLocks noGrp="1"/>
          </p:cNvSpPr>
          <p:nvPr>
            <p:ph idx="1"/>
          </p:nvPr>
        </p:nvSpPr>
        <p:spPr/>
        <p:txBody>
          <a:bodyPr/>
          <a:lstStyle/>
          <a:p>
            <a:pPr marL="0" lvl="0" indent="0">
              <a:buNone/>
            </a:pPr>
            <a:r>
              <a:rPr lang="en-US" sz="2400" dirty="0">
                <a:solidFill>
                  <a:prstClr val="black"/>
                </a:solidFill>
                <a:latin typeface="Calibri Light" panose="020F0302020204030204"/>
              </a:rPr>
              <a:t>Politically Exposed Person (PEP) as defined under the first schedule of Act 992 includes;</a:t>
            </a:r>
          </a:p>
          <a:p>
            <a:pPr lvl="0">
              <a:buFont typeface="Wingdings" panose="05000000000000000000" pitchFamily="2" charset="2"/>
              <a:buChar char="§"/>
            </a:pPr>
            <a:r>
              <a:rPr lang="en-US" sz="2400" dirty="0">
                <a:solidFill>
                  <a:prstClr val="black"/>
                </a:solidFill>
                <a:latin typeface="Calibri Light" panose="020F0302020204030204"/>
              </a:rPr>
              <a:t>a person who is or has been entrusted with a prominent public function in this country, a foreign country or an international organization including a senior political party official, government, judicial or military official, a person who is or has been an executive of a State owned company, a senior political party official in a foreign country and  </a:t>
            </a:r>
          </a:p>
          <a:p>
            <a:pPr lvl="0">
              <a:buFont typeface="Wingdings" panose="05000000000000000000" pitchFamily="2" charset="2"/>
              <a:buChar char="§"/>
            </a:pPr>
            <a:r>
              <a:rPr lang="en-US" sz="2400" dirty="0">
                <a:solidFill>
                  <a:prstClr val="black"/>
                </a:solidFill>
                <a:latin typeface="Calibri Light" panose="020F0302020204030204"/>
              </a:rPr>
              <a:t>an immediate family member or close associate of a person referred to in paragraph (a). </a:t>
            </a:r>
          </a:p>
          <a:p>
            <a:pPr lvl="0">
              <a:buFont typeface="Wingdings" panose="05000000000000000000" pitchFamily="2" charset="2"/>
              <a:buChar char="§"/>
            </a:pPr>
            <a:r>
              <a:rPr lang="en-US" sz="2400" dirty="0">
                <a:solidFill>
                  <a:prstClr val="black"/>
                </a:solidFill>
                <a:latin typeface="Calibri Light" panose="020F0302020204030204"/>
              </a:rPr>
              <a:t>Immediate family member or close associate could include spouses, siblings, children, grand parents, grand children and business associates </a:t>
            </a:r>
          </a:p>
          <a:p>
            <a:endParaRPr lang="en-GB" dirty="0"/>
          </a:p>
        </p:txBody>
      </p:sp>
    </p:spTree>
    <p:extLst>
      <p:ext uri="{BB962C8B-B14F-4D97-AF65-F5344CB8AC3E}">
        <p14:creationId xmlns:p14="http://schemas.microsoft.com/office/powerpoint/2010/main" val="258616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E9B8C-5C05-7148-9FA7-2764A78D5286}"/>
              </a:ext>
            </a:extLst>
          </p:cNvPr>
          <p:cNvSpPr>
            <a:spLocks noGrp="1"/>
          </p:cNvSpPr>
          <p:nvPr>
            <p:ph type="title"/>
          </p:nvPr>
        </p:nvSpPr>
        <p:spPr/>
        <p:txBody>
          <a:bodyPr>
            <a:normAutofit/>
          </a:bodyPr>
          <a:lstStyle/>
          <a:p>
            <a:r>
              <a:rPr lang="x-none" sz="4000" b="1" dirty="0"/>
              <a:t>CENTRAL REGISTER</a:t>
            </a:r>
          </a:p>
        </p:txBody>
      </p:sp>
      <p:sp>
        <p:nvSpPr>
          <p:cNvPr id="3" name="Content Placeholder 2">
            <a:extLst>
              <a:ext uri="{FF2B5EF4-FFF2-40B4-BE49-F238E27FC236}">
                <a16:creationId xmlns:a16="http://schemas.microsoft.com/office/drawing/2014/main" id="{F7A50D23-A241-624A-B80E-32FD57F3C939}"/>
              </a:ext>
            </a:extLst>
          </p:cNvPr>
          <p:cNvSpPr>
            <a:spLocks noGrp="1"/>
          </p:cNvSpPr>
          <p:nvPr>
            <p:ph idx="1"/>
          </p:nvPr>
        </p:nvSpPr>
        <p:spPr>
          <a:xfrm>
            <a:off x="838200" y="1267097"/>
            <a:ext cx="10515600" cy="4909865"/>
          </a:xfrm>
        </p:spPr>
        <p:txBody>
          <a:bodyPr>
            <a:normAutofit/>
          </a:bodyPr>
          <a:lstStyle/>
          <a:p>
            <a:r>
              <a:rPr lang="en-GB" sz="3000" dirty="0">
                <a:latin typeface="+mj-lt"/>
              </a:rPr>
              <a:t>The Registrar under the Companies Act  2019 (Act 992) is mandated to keep a register known as a Central Register to capture beneficial ownership of legal persons and arrangements.</a:t>
            </a:r>
          </a:p>
          <a:p>
            <a:pPr marL="0" indent="0">
              <a:buNone/>
            </a:pPr>
            <a:endParaRPr lang="en-GB" sz="3000" dirty="0">
              <a:latin typeface="+mj-lt"/>
            </a:endParaRPr>
          </a:p>
          <a:p>
            <a:r>
              <a:rPr lang="en-GB" sz="3000" dirty="0">
                <a:latin typeface="+mj-lt"/>
              </a:rPr>
              <a:t>It is to be maintained in both a </a:t>
            </a:r>
            <a:r>
              <a:rPr lang="en-GB" sz="3000" b="1" dirty="0">
                <a:latin typeface="+mj-lt"/>
              </a:rPr>
              <a:t>manual</a:t>
            </a:r>
            <a:r>
              <a:rPr lang="en-GB" sz="3000" dirty="0">
                <a:latin typeface="+mj-lt"/>
              </a:rPr>
              <a:t> and </a:t>
            </a:r>
            <a:r>
              <a:rPr lang="en-GB" sz="3000" b="1" dirty="0">
                <a:latin typeface="+mj-lt"/>
              </a:rPr>
              <a:t>electronic</a:t>
            </a:r>
            <a:r>
              <a:rPr lang="en-GB" sz="3000" dirty="0">
                <a:latin typeface="+mj-lt"/>
              </a:rPr>
              <a:t> format.</a:t>
            </a:r>
          </a:p>
          <a:p>
            <a:pPr marL="0" indent="0">
              <a:buNone/>
            </a:pPr>
            <a:endParaRPr lang="en-GB" sz="3000" dirty="0">
              <a:latin typeface="+mj-lt"/>
            </a:endParaRPr>
          </a:p>
          <a:p>
            <a:r>
              <a:rPr lang="en-GB" sz="3000" dirty="0">
                <a:latin typeface="+mj-lt"/>
              </a:rPr>
              <a:t>The Registrar shall enter particulars of BO received from the company provided at the </a:t>
            </a:r>
            <a:r>
              <a:rPr lang="en-GB" sz="3000" b="1" dirty="0">
                <a:latin typeface="+mj-lt"/>
              </a:rPr>
              <a:t>time of incorporation, during amendment, annual returns and  any information that the Registrar may require including information on the beneficial ownership.</a:t>
            </a:r>
          </a:p>
          <a:p>
            <a:endParaRPr lang="x-none" sz="3200" dirty="0">
              <a:latin typeface="+mj-lt"/>
            </a:endParaRPr>
          </a:p>
          <a:p>
            <a:endParaRPr lang="x-none" dirty="0"/>
          </a:p>
        </p:txBody>
      </p:sp>
    </p:spTree>
    <p:extLst>
      <p:ext uri="{BB962C8B-B14F-4D97-AF65-F5344CB8AC3E}">
        <p14:creationId xmlns:p14="http://schemas.microsoft.com/office/powerpoint/2010/main" val="1593054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97949-972C-5E45-8732-72C50177FE85}"/>
              </a:ext>
            </a:extLst>
          </p:cNvPr>
          <p:cNvSpPr>
            <a:spLocks noGrp="1"/>
          </p:cNvSpPr>
          <p:nvPr>
            <p:ph type="title"/>
          </p:nvPr>
        </p:nvSpPr>
        <p:spPr>
          <a:xfrm>
            <a:off x="838200" y="873763"/>
            <a:ext cx="10515600" cy="704213"/>
          </a:xfrm>
        </p:spPr>
        <p:txBody>
          <a:bodyPr>
            <a:normAutofit/>
          </a:bodyPr>
          <a:lstStyle/>
          <a:p>
            <a:r>
              <a:rPr lang="x-none" sz="4000" b="1" dirty="0"/>
              <a:t>REGISTER OF MEMBERS sec. 35</a:t>
            </a:r>
          </a:p>
        </p:txBody>
      </p:sp>
      <p:sp>
        <p:nvSpPr>
          <p:cNvPr id="3" name="Content Placeholder 2">
            <a:extLst>
              <a:ext uri="{FF2B5EF4-FFF2-40B4-BE49-F238E27FC236}">
                <a16:creationId xmlns:a16="http://schemas.microsoft.com/office/drawing/2014/main" id="{0E91B027-8FE8-7B42-8380-D72B7B477B13}"/>
              </a:ext>
            </a:extLst>
          </p:cNvPr>
          <p:cNvSpPr>
            <a:spLocks noGrp="1"/>
          </p:cNvSpPr>
          <p:nvPr>
            <p:ph idx="1"/>
          </p:nvPr>
        </p:nvSpPr>
        <p:spPr>
          <a:xfrm>
            <a:off x="342901" y="1577977"/>
            <a:ext cx="11572874" cy="5022848"/>
          </a:xfrm>
        </p:spPr>
        <p:txBody>
          <a:bodyPr>
            <a:normAutofit/>
          </a:bodyPr>
          <a:lstStyle/>
          <a:p>
            <a:endParaRPr lang="x-none" dirty="0"/>
          </a:p>
          <a:p>
            <a:r>
              <a:rPr lang="x-none" sz="3000" dirty="0">
                <a:latin typeface="+mj-lt"/>
              </a:rPr>
              <a:t>All companies are required to keep a Register of Members in the country.</a:t>
            </a:r>
          </a:p>
          <a:p>
            <a:r>
              <a:rPr lang="x-none" sz="3000" dirty="0">
                <a:latin typeface="+mj-lt"/>
              </a:rPr>
              <a:t>In addition to particulars of members and their shareholding detail</a:t>
            </a:r>
            <a:r>
              <a:rPr lang="en-GB" sz="3000" dirty="0">
                <a:latin typeface="+mj-lt"/>
              </a:rPr>
              <a:t>s , companies</a:t>
            </a:r>
            <a:r>
              <a:rPr lang="x-none" sz="3000" dirty="0">
                <a:latin typeface="+mj-lt"/>
              </a:rPr>
              <a:t> are required to also enter information of their beneficial owners</a:t>
            </a:r>
            <a:r>
              <a:rPr lang="en-GB" sz="3000" dirty="0">
                <a:latin typeface="+mj-lt"/>
              </a:rPr>
              <a:t> in their Register of Members.</a:t>
            </a:r>
            <a:endParaRPr lang="x-none" sz="3000" dirty="0">
              <a:latin typeface="+mj-lt"/>
            </a:endParaRPr>
          </a:p>
          <a:p>
            <a:r>
              <a:rPr lang="x-none" sz="3000" dirty="0">
                <a:latin typeface="+mj-lt"/>
              </a:rPr>
              <a:t>Companies shall within </a:t>
            </a:r>
            <a:r>
              <a:rPr lang="x-none" sz="3000" b="1" dirty="0">
                <a:latin typeface="+mj-lt"/>
              </a:rPr>
              <a:t>28 days </a:t>
            </a:r>
            <a:r>
              <a:rPr lang="x-none" sz="3000" dirty="0">
                <a:latin typeface="+mj-lt"/>
              </a:rPr>
              <a:t>of making the entries submit to the Registrar for registration.</a:t>
            </a:r>
          </a:p>
          <a:p>
            <a:r>
              <a:rPr lang="x-none" sz="3000" dirty="0">
                <a:latin typeface="+mj-lt"/>
              </a:rPr>
              <a:t>The register of members is </a:t>
            </a:r>
            <a:r>
              <a:rPr lang="x-none" sz="3000" b="1" dirty="0">
                <a:latin typeface="+mj-lt"/>
              </a:rPr>
              <a:t>open for inspection </a:t>
            </a:r>
            <a:r>
              <a:rPr lang="x-none" sz="3000" dirty="0">
                <a:latin typeface="+mj-lt"/>
              </a:rPr>
              <a:t>by members and any other person on payment of a reasonable fee.</a:t>
            </a:r>
          </a:p>
        </p:txBody>
      </p:sp>
      <p:pic>
        <p:nvPicPr>
          <p:cNvPr id="2050" name="Picture 2" descr="page1image136310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800" cy="508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page1image136247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800" cy="508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page1image136283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800" cy="508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page1image1362796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800" cy="508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page1image136262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800" cy="5080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page1image1362316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800" cy="508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page1image1363046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800" cy="50800"/>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page1image1363065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800" cy="50800"/>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1" descr="page1image136264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489700" cy="5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65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BF591-11DC-4547-9212-629D0EFEA9C7}"/>
              </a:ext>
            </a:extLst>
          </p:cNvPr>
          <p:cNvSpPr>
            <a:spLocks noGrp="1"/>
          </p:cNvSpPr>
          <p:nvPr>
            <p:ph type="title"/>
          </p:nvPr>
        </p:nvSpPr>
        <p:spPr>
          <a:xfrm>
            <a:off x="342900" y="873763"/>
            <a:ext cx="11010900" cy="962259"/>
          </a:xfrm>
        </p:spPr>
        <p:txBody>
          <a:bodyPr>
            <a:normAutofit fontScale="90000"/>
          </a:bodyPr>
          <a:lstStyle/>
          <a:p>
            <a:br>
              <a:rPr lang="en-GB" b="1" dirty="0"/>
            </a:br>
            <a:r>
              <a:rPr lang="en-GB" b="1" dirty="0"/>
              <a:t>ENTITIES REQUIRED TO PROVIDE B0 INFORMATION</a:t>
            </a:r>
            <a:br>
              <a:rPr lang="en-GB" b="1" dirty="0"/>
            </a:br>
            <a:endParaRPr lang="x-none" dirty="0"/>
          </a:p>
        </p:txBody>
      </p:sp>
      <p:sp>
        <p:nvSpPr>
          <p:cNvPr id="3" name="Content Placeholder 2">
            <a:extLst>
              <a:ext uri="{FF2B5EF4-FFF2-40B4-BE49-F238E27FC236}">
                <a16:creationId xmlns:a16="http://schemas.microsoft.com/office/drawing/2014/main" id="{CD468532-A272-C942-8E07-CDE95131CC8F}"/>
              </a:ext>
            </a:extLst>
          </p:cNvPr>
          <p:cNvSpPr>
            <a:spLocks noGrp="1"/>
          </p:cNvSpPr>
          <p:nvPr>
            <p:ph idx="1"/>
          </p:nvPr>
        </p:nvSpPr>
        <p:spPr>
          <a:xfrm>
            <a:off x="342900" y="1728789"/>
            <a:ext cx="11010900" cy="4448174"/>
          </a:xfrm>
        </p:spPr>
        <p:txBody>
          <a:bodyPr/>
          <a:lstStyle/>
          <a:p>
            <a:pPr marL="0" indent="0">
              <a:buNone/>
            </a:pPr>
            <a:r>
              <a:rPr lang="en-GB" dirty="0"/>
              <a:t>Section 7(1) of ACT 992, </a:t>
            </a:r>
            <a:r>
              <a:rPr lang="en-GB" dirty="0">
                <a:latin typeface="+mj-lt"/>
              </a:rPr>
              <a:t>mentions all the types of companies (required to submit their BO information to the Registrar); </a:t>
            </a:r>
          </a:p>
          <a:p>
            <a:pPr marL="0" indent="0">
              <a:buNone/>
            </a:pPr>
            <a:endParaRPr lang="en-GB" dirty="0">
              <a:latin typeface="+mj-lt"/>
            </a:endParaRPr>
          </a:p>
          <a:p>
            <a:pPr marL="0" indent="0">
              <a:buNone/>
            </a:pPr>
            <a:r>
              <a:rPr lang="en-GB" dirty="0">
                <a:latin typeface="+mj-lt"/>
              </a:rPr>
              <a:t>These are;</a:t>
            </a:r>
          </a:p>
          <a:p>
            <a:pPr>
              <a:buFont typeface="Wingdings" pitchFamily="2" charset="2"/>
              <a:buChar char="§"/>
            </a:pPr>
            <a:r>
              <a:rPr lang="en-GB" dirty="0">
                <a:latin typeface="+mj-lt"/>
              </a:rPr>
              <a:t>Companies limited by shares</a:t>
            </a:r>
          </a:p>
          <a:p>
            <a:pPr>
              <a:buFont typeface="Wingdings" pitchFamily="2" charset="2"/>
              <a:buChar char="§"/>
            </a:pPr>
            <a:r>
              <a:rPr lang="en-GB" dirty="0">
                <a:latin typeface="+mj-lt"/>
              </a:rPr>
              <a:t>Companies limited by guarantee</a:t>
            </a:r>
          </a:p>
          <a:p>
            <a:pPr>
              <a:buFont typeface="Wingdings" pitchFamily="2" charset="2"/>
              <a:buChar char="§"/>
            </a:pPr>
            <a:r>
              <a:rPr lang="en-GB" dirty="0">
                <a:latin typeface="+mj-lt"/>
              </a:rPr>
              <a:t>Unlimited companies</a:t>
            </a:r>
          </a:p>
          <a:p>
            <a:pPr>
              <a:buFont typeface="Wingdings" pitchFamily="2" charset="2"/>
              <a:buChar char="§"/>
            </a:pPr>
            <a:r>
              <a:rPr lang="en-GB" dirty="0">
                <a:latin typeface="+mj-lt"/>
              </a:rPr>
              <a:t>External companies</a:t>
            </a:r>
          </a:p>
          <a:p>
            <a:pPr marL="0" indent="0">
              <a:buNone/>
            </a:pPr>
            <a:endParaRPr lang="en-GB" dirty="0"/>
          </a:p>
          <a:p>
            <a:endParaRPr lang="x-none" dirty="0"/>
          </a:p>
        </p:txBody>
      </p:sp>
    </p:spTree>
    <p:extLst>
      <p:ext uri="{BB962C8B-B14F-4D97-AF65-F5344CB8AC3E}">
        <p14:creationId xmlns:p14="http://schemas.microsoft.com/office/powerpoint/2010/main" val="37085056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1573</TotalTime>
  <Words>1543</Words>
  <Application>Microsoft Office PowerPoint</Application>
  <PresentationFormat>Widescreen</PresentationFormat>
  <Paragraphs>142</Paragraphs>
  <Slides>23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Book Antiqua</vt:lpstr>
      <vt:lpstr>Calibri</vt:lpstr>
      <vt:lpstr>Calibri Light</vt:lpstr>
      <vt:lpstr>Lucida Console</vt:lpstr>
      <vt:lpstr>Roboto</vt:lpstr>
      <vt:lpstr>Wingdings</vt:lpstr>
      <vt:lpstr>Office Theme</vt:lpstr>
      <vt:lpstr>PowerPoint Presentation</vt:lpstr>
      <vt:lpstr>PRESENTATION OUTLINE</vt:lpstr>
      <vt:lpstr>Brief Introduction of The Office of the Registrar of Companies</vt:lpstr>
      <vt:lpstr>DEFINITION OF BENEFICIAL OWNER</vt:lpstr>
      <vt:lpstr>IDENTIFYING A BENEFICIAL OWNER</vt:lpstr>
      <vt:lpstr>POLITICALLY EXPOSED PERSONS ( PEP)</vt:lpstr>
      <vt:lpstr>CENTRAL REGISTER</vt:lpstr>
      <vt:lpstr>REGISTER OF MEMBERS sec. 35</vt:lpstr>
      <vt:lpstr> ENTITIES REQUIRED TO PROVIDE B0 INFORMATION </vt:lpstr>
      <vt:lpstr>SUBMISSION OF BO INFORMATION</vt:lpstr>
      <vt:lpstr>PowerPoint Presentation</vt:lpstr>
      <vt:lpstr>THRESHOLD</vt:lpstr>
      <vt:lpstr>VERIFICATION AND ACCESS TO THE REGISTER S. 373(3)</vt:lpstr>
      <vt:lpstr>TYPES OF FORMS</vt:lpstr>
      <vt:lpstr>VERIFICATION cont’d</vt:lpstr>
      <vt:lpstr>VERIFICATION cont’d</vt:lpstr>
      <vt:lpstr>NON COMPLIANCE AND SANCTIONS</vt:lpstr>
      <vt:lpstr>NON-COMPLIANCE cont’d</vt:lpstr>
      <vt:lpstr>Relevance to the Securities Sector</vt:lpstr>
      <vt:lpstr>REGULATIONS/GUIDELINES/PROCEDURES</vt:lpstr>
      <vt:lpstr>REGULATIONS/GUIDELINES/PROCEDURES cont’d</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Takyi Acquah</dc:creator>
  <cp:lastModifiedBy>Mrs. Thelma Ohene-Asiamah</cp:lastModifiedBy>
  <cp:revision>132</cp:revision>
  <dcterms:created xsi:type="dcterms:W3CDTF">2022-07-27T07:03:18Z</dcterms:created>
  <dcterms:modified xsi:type="dcterms:W3CDTF">2023-08-14T17:08:34Z</dcterms:modified>
</cp:coreProperties>
</file>