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3" r:id="rId1"/>
  </p:sldMasterIdLst>
  <p:notesMasterIdLst>
    <p:notesMasterId r:id="rId48"/>
  </p:notesMasterIdLst>
  <p:sldIdLst>
    <p:sldId id="256" r:id="rId2"/>
    <p:sldId id="276" r:id="rId3"/>
    <p:sldId id="257" r:id="rId4"/>
    <p:sldId id="630" r:id="rId5"/>
    <p:sldId id="637" r:id="rId6"/>
    <p:sldId id="261" r:id="rId7"/>
    <p:sldId id="258" r:id="rId8"/>
    <p:sldId id="259" r:id="rId9"/>
    <p:sldId id="282" r:id="rId10"/>
    <p:sldId id="628" r:id="rId11"/>
    <p:sldId id="633" r:id="rId12"/>
    <p:sldId id="643" r:id="rId13"/>
    <p:sldId id="262" r:id="rId14"/>
    <p:sldId id="487" r:id="rId15"/>
    <p:sldId id="263" r:id="rId16"/>
    <p:sldId id="265" r:id="rId17"/>
    <p:sldId id="284" r:id="rId18"/>
    <p:sldId id="264" r:id="rId19"/>
    <p:sldId id="289" r:id="rId20"/>
    <p:sldId id="635" r:id="rId21"/>
    <p:sldId id="636" r:id="rId22"/>
    <p:sldId id="277" r:id="rId23"/>
    <p:sldId id="278" r:id="rId24"/>
    <p:sldId id="286" r:id="rId25"/>
    <p:sldId id="287" r:id="rId26"/>
    <p:sldId id="279" r:id="rId27"/>
    <p:sldId id="267" r:id="rId28"/>
    <p:sldId id="268" r:id="rId29"/>
    <p:sldId id="646" r:id="rId30"/>
    <p:sldId id="260" r:id="rId31"/>
    <p:sldId id="647" r:id="rId32"/>
    <p:sldId id="648" r:id="rId33"/>
    <p:sldId id="274" r:id="rId34"/>
    <p:sldId id="649" r:id="rId35"/>
    <p:sldId id="650" r:id="rId36"/>
    <p:sldId id="272" r:id="rId37"/>
    <p:sldId id="652" r:id="rId38"/>
    <p:sldId id="653" r:id="rId39"/>
    <p:sldId id="654" r:id="rId40"/>
    <p:sldId id="638" r:id="rId41"/>
    <p:sldId id="641" r:id="rId42"/>
    <p:sldId id="281" r:id="rId43"/>
    <p:sldId id="640" r:id="rId44"/>
    <p:sldId id="639" r:id="rId45"/>
    <p:sldId id="651" r:id="rId46"/>
    <p:sldId id="627"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AE99C8-90C5-454F-53F9-019092E28C18}" name="domtie sarpong" initials="ds" userId="2e25bc84384bf3e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FBCF16"/>
    <a:srgbClr val="FFD8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41" autoAdjust="0"/>
    <p:restoredTop sz="94662"/>
  </p:normalViewPr>
  <p:slideViewPr>
    <p:cSldViewPr snapToGrid="0">
      <p:cViewPr varScale="1">
        <p:scale>
          <a:sx n="152" d="100"/>
          <a:sy n="152" d="100"/>
        </p:scale>
        <p:origin x="246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8/10/relationships/authors" Target="author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83324F-72EB-064B-BC7D-65A6C36F0A63}" type="datetimeFigureOut">
              <a:rPr lang="x-none" smtClean="0"/>
              <a:t>14/08/2023</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C781B2-6194-834F-A10F-E4A921F76A1D}" type="slidenum">
              <a:rPr lang="x-none" smtClean="0"/>
              <a:t>‹#›</a:t>
            </a:fld>
            <a:endParaRPr lang="x-none"/>
          </a:p>
        </p:txBody>
      </p:sp>
    </p:spTree>
    <p:extLst>
      <p:ext uri="{BB962C8B-B14F-4D97-AF65-F5344CB8AC3E}">
        <p14:creationId xmlns:p14="http://schemas.microsoft.com/office/powerpoint/2010/main" val="24608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C781B2-6194-834F-A10F-E4A921F76A1D}" type="slidenum">
              <a:rPr lang="x-none" smtClean="0"/>
              <a:t>1</a:t>
            </a:fld>
            <a:endParaRPr lang="x-none"/>
          </a:p>
        </p:txBody>
      </p:sp>
    </p:spTree>
    <p:extLst>
      <p:ext uri="{BB962C8B-B14F-4D97-AF65-F5344CB8AC3E}">
        <p14:creationId xmlns:p14="http://schemas.microsoft.com/office/powerpoint/2010/main" val="2091978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C781B2-6194-834F-A10F-E4A921F76A1D}" type="slidenum">
              <a:rPr lang="x-none" smtClean="0"/>
              <a:t>42</a:t>
            </a:fld>
            <a:endParaRPr lang="x-none"/>
          </a:p>
        </p:txBody>
      </p:sp>
    </p:spTree>
    <p:extLst>
      <p:ext uri="{BB962C8B-B14F-4D97-AF65-F5344CB8AC3E}">
        <p14:creationId xmlns:p14="http://schemas.microsoft.com/office/powerpoint/2010/main" val="1489623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7C74C42-0241-45D2-B6F5-5C413B46B8CD}"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a:t>Office of Registrar of Companies</a:t>
            </a:r>
            <a:endParaRPr lang="en-US" dirty="0"/>
          </a:p>
        </p:txBody>
      </p:sp>
      <p:sp>
        <p:nvSpPr>
          <p:cNvPr id="6" name="Slide Number Placeholder 5"/>
          <p:cNvSpPr>
            <a:spLocks noGrp="1"/>
          </p:cNvSpPr>
          <p:nvPr>
            <p:ph type="sldNum" sz="quarter" idx="12"/>
          </p:nvPr>
        </p:nvSpPr>
        <p:spPr/>
        <p:txBody>
          <a:bodyPr/>
          <a:lstStyle/>
          <a:p>
            <a:fld id="{FF1977DB-F4E6-423F-B42C-DBADE1B7549D}" type="slidenum">
              <a:rPr lang="en-US" smtClean="0"/>
              <a:t>‹#›</a:t>
            </a:fld>
            <a:endParaRPr lang="en-US" dirty="0"/>
          </a:p>
        </p:txBody>
      </p:sp>
    </p:spTree>
    <p:extLst>
      <p:ext uri="{BB962C8B-B14F-4D97-AF65-F5344CB8AC3E}">
        <p14:creationId xmlns:p14="http://schemas.microsoft.com/office/powerpoint/2010/main" val="2130160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F28E9C-2E49-461C-8F78-6B433F7E69D7}"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a:t>Office of Registrar of Companies</a:t>
            </a:r>
            <a:endParaRPr lang="en-US" dirty="0"/>
          </a:p>
        </p:txBody>
      </p:sp>
      <p:sp>
        <p:nvSpPr>
          <p:cNvPr id="6" name="Slide Number Placeholder 5"/>
          <p:cNvSpPr>
            <a:spLocks noGrp="1"/>
          </p:cNvSpPr>
          <p:nvPr>
            <p:ph type="sldNum" sz="quarter" idx="12"/>
          </p:nvPr>
        </p:nvSpPr>
        <p:spPr/>
        <p:txBody>
          <a:bodyPr/>
          <a:lstStyle/>
          <a:p>
            <a:fld id="{FF1977DB-F4E6-423F-B42C-DBADE1B7549D}" type="slidenum">
              <a:rPr lang="en-US" smtClean="0"/>
              <a:t>‹#›</a:t>
            </a:fld>
            <a:endParaRPr lang="en-US" dirty="0"/>
          </a:p>
        </p:txBody>
      </p:sp>
    </p:spTree>
    <p:extLst>
      <p:ext uri="{BB962C8B-B14F-4D97-AF65-F5344CB8AC3E}">
        <p14:creationId xmlns:p14="http://schemas.microsoft.com/office/powerpoint/2010/main" val="3229977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F05DC8-0DE4-48A7-869F-DB0B88B7E8E1}"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a:t>Office of Registrar of Companies</a:t>
            </a:r>
            <a:endParaRPr lang="en-US" dirty="0"/>
          </a:p>
        </p:txBody>
      </p:sp>
      <p:sp>
        <p:nvSpPr>
          <p:cNvPr id="6" name="Slide Number Placeholder 5"/>
          <p:cNvSpPr>
            <a:spLocks noGrp="1"/>
          </p:cNvSpPr>
          <p:nvPr>
            <p:ph type="sldNum" sz="quarter" idx="12"/>
          </p:nvPr>
        </p:nvSpPr>
        <p:spPr/>
        <p:txBody>
          <a:bodyPr/>
          <a:lstStyle/>
          <a:p>
            <a:fld id="{FF1977DB-F4E6-423F-B42C-DBADE1B7549D}" type="slidenum">
              <a:rPr lang="en-US" smtClean="0"/>
              <a:t>‹#›</a:t>
            </a:fld>
            <a:endParaRPr lang="en-US" dirty="0"/>
          </a:p>
        </p:txBody>
      </p:sp>
    </p:spTree>
    <p:extLst>
      <p:ext uri="{BB962C8B-B14F-4D97-AF65-F5344CB8AC3E}">
        <p14:creationId xmlns:p14="http://schemas.microsoft.com/office/powerpoint/2010/main" val="4287670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4540326D-5622-4EB0-9B78-167513A365EE}"/>
              </a:ext>
            </a:extLst>
          </p:cNvPr>
          <p:cNvSpPr/>
          <p:nvPr userDrawn="1"/>
        </p:nvSpPr>
        <p:spPr>
          <a:xfrm>
            <a:off x="2545698" y="6351738"/>
            <a:ext cx="9646301" cy="503364"/>
          </a:xfrm>
          <a:custGeom>
            <a:avLst/>
            <a:gdLst>
              <a:gd name="connsiteX0" fmla="*/ 8511077 w 9646301"/>
              <a:gd name="connsiteY0" fmla="*/ 0 h 503364"/>
              <a:gd name="connsiteX1" fmla="*/ 9646301 w 9646301"/>
              <a:gd name="connsiteY1" fmla="*/ 0 h 503364"/>
              <a:gd name="connsiteX2" fmla="*/ 9646301 w 9646301"/>
              <a:gd name="connsiteY2" fmla="*/ 484702 h 503364"/>
              <a:gd name="connsiteX3" fmla="*/ 8882743 w 9646301"/>
              <a:gd name="connsiteY3" fmla="*/ 494906 h 503364"/>
              <a:gd name="connsiteX4" fmla="*/ 8882743 w 9646301"/>
              <a:gd name="connsiteY4" fmla="*/ 503364 h 503364"/>
              <a:gd name="connsiteX5" fmla="*/ 0 w 9646301"/>
              <a:gd name="connsiteY5" fmla="*/ 503364 h 503364"/>
              <a:gd name="connsiteX6" fmla="*/ 0 w 9646301"/>
              <a:gd name="connsiteY6" fmla="*/ 457645 h 503364"/>
              <a:gd name="connsiteX7" fmla="*/ 8273549 w 9646301"/>
              <a:gd name="connsiteY7" fmla="*/ 457645 h 50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46301" h="503364">
                <a:moveTo>
                  <a:pt x="8511077" y="0"/>
                </a:moveTo>
                <a:lnTo>
                  <a:pt x="9646301" y="0"/>
                </a:lnTo>
                <a:lnTo>
                  <a:pt x="9646301" y="484702"/>
                </a:lnTo>
                <a:lnTo>
                  <a:pt x="8882743" y="494906"/>
                </a:lnTo>
                <a:lnTo>
                  <a:pt x="8882743" y="503364"/>
                </a:lnTo>
                <a:lnTo>
                  <a:pt x="0" y="503364"/>
                </a:lnTo>
                <a:lnTo>
                  <a:pt x="0" y="457645"/>
                </a:lnTo>
                <a:lnTo>
                  <a:pt x="8273549" y="457645"/>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07D3D30-7322-4F6C-BDDC-13120D8EF91C}"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a:t>Office of Registrar of Companies</a:t>
            </a:r>
            <a:endParaRPr lang="en-US" dirty="0"/>
          </a:p>
        </p:txBody>
      </p:sp>
      <p:sp>
        <p:nvSpPr>
          <p:cNvPr id="6" name="Slide Number Placeholder 5"/>
          <p:cNvSpPr>
            <a:spLocks noGrp="1"/>
          </p:cNvSpPr>
          <p:nvPr>
            <p:ph type="sldNum" sz="quarter" idx="12"/>
          </p:nvPr>
        </p:nvSpPr>
        <p:spPr/>
        <p:txBody>
          <a:bodyPr/>
          <a:lstStyle/>
          <a:p>
            <a:fld id="{FF1977DB-F4E6-423F-B42C-DBADE1B7549D}" type="slidenum">
              <a:rPr lang="en-US" smtClean="0"/>
              <a:t>‹#›</a:t>
            </a:fld>
            <a:endParaRPr lang="en-US" dirty="0"/>
          </a:p>
        </p:txBody>
      </p:sp>
      <p:sp>
        <p:nvSpPr>
          <p:cNvPr id="22" name="Rectangle 21">
            <a:extLst>
              <a:ext uri="{FF2B5EF4-FFF2-40B4-BE49-F238E27FC236}">
                <a16:creationId xmlns:a16="http://schemas.microsoft.com/office/drawing/2014/main" id="{81B7FAE7-6DA0-41B0-B155-6F086E2BDACA}"/>
              </a:ext>
            </a:extLst>
          </p:cNvPr>
          <p:cNvSpPr/>
          <p:nvPr userDrawn="1"/>
        </p:nvSpPr>
        <p:spPr>
          <a:xfrm>
            <a:off x="2202574" y="6815287"/>
            <a:ext cx="300592" cy="43244"/>
          </a:xfrm>
          <a:custGeom>
            <a:avLst/>
            <a:gdLst>
              <a:gd name="connsiteX0" fmla="*/ 0 w 2469502"/>
              <a:gd name="connsiteY0" fmla="*/ 0 h 45719"/>
              <a:gd name="connsiteX1" fmla="*/ 2469502 w 2469502"/>
              <a:gd name="connsiteY1" fmla="*/ 0 h 45719"/>
              <a:gd name="connsiteX2" fmla="*/ 2469502 w 2469502"/>
              <a:gd name="connsiteY2" fmla="*/ 45719 h 45719"/>
              <a:gd name="connsiteX3" fmla="*/ 0 w 2469502"/>
              <a:gd name="connsiteY3" fmla="*/ 45719 h 45719"/>
              <a:gd name="connsiteX4" fmla="*/ 0 w 2469502"/>
              <a:gd name="connsiteY4" fmla="*/ 0 h 45719"/>
              <a:gd name="connsiteX0" fmla="*/ 438539 w 2469502"/>
              <a:gd name="connsiteY0" fmla="*/ 0 h 55050"/>
              <a:gd name="connsiteX1" fmla="*/ 2469502 w 2469502"/>
              <a:gd name="connsiteY1" fmla="*/ 9331 h 55050"/>
              <a:gd name="connsiteX2" fmla="*/ 2469502 w 2469502"/>
              <a:gd name="connsiteY2" fmla="*/ 55050 h 55050"/>
              <a:gd name="connsiteX3" fmla="*/ 0 w 2469502"/>
              <a:gd name="connsiteY3" fmla="*/ 55050 h 55050"/>
              <a:gd name="connsiteX4" fmla="*/ 438539 w 2469502"/>
              <a:gd name="connsiteY4" fmla="*/ 0 h 55050"/>
              <a:gd name="connsiteX0" fmla="*/ 438539 w 2469502"/>
              <a:gd name="connsiteY0" fmla="*/ 0 h 55050"/>
              <a:gd name="connsiteX1" fmla="*/ 2469502 w 2469502"/>
              <a:gd name="connsiteY1" fmla="*/ 9331 h 55050"/>
              <a:gd name="connsiteX2" fmla="*/ 1079241 w 2469502"/>
              <a:gd name="connsiteY2" fmla="*/ 55050 h 55050"/>
              <a:gd name="connsiteX3" fmla="*/ 0 w 2469502"/>
              <a:gd name="connsiteY3" fmla="*/ 55050 h 55050"/>
              <a:gd name="connsiteX4" fmla="*/ 438539 w 2469502"/>
              <a:gd name="connsiteY4" fmla="*/ 0 h 55050"/>
              <a:gd name="connsiteX0" fmla="*/ 438539 w 1079241"/>
              <a:gd name="connsiteY0" fmla="*/ 0 h 55050"/>
              <a:gd name="connsiteX1" fmla="*/ 1069910 w 1079241"/>
              <a:gd name="connsiteY1" fmla="*/ 18662 h 55050"/>
              <a:gd name="connsiteX2" fmla="*/ 1079241 w 1079241"/>
              <a:gd name="connsiteY2" fmla="*/ 55050 h 55050"/>
              <a:gd name="connsiteX3" fmla="*/ 0 w 1079241"/>
              <a:gd name="connsiteY3" fmla="*/ 55050 h 55050"/>
              <a:gd name="connsiteX4" fmla="*/ 438539 w 1079241"/>
              <a:gd name="connsiteY4" fmla="*/ 0 h 55050"/>
              <a:gd name="connsiteX0" fmla="*/ 438539 w 1079241"/>
              <a:gd name="connsiteY0" fmla="*/ 0 h 55050"/>
              <a:gd name="connsiteX1" fmla="*/ 1060579 w 1079241"/>
              <a:gd name="connsiteY1" fmla="*/ 1 h 55050"/>
              <a:gd name="connsiteX2" fmla="*/ 1079241 w 1079241"/>
              <a:gd name="connsiteY2" fmla="*/ 55050 h 55050"/>
              <a:gd name="connsiteX3" fmla="*/ 0 w 1079241"/>
              <a:gd name="connsiteY3" fmla="*/ 55050 h 55050"/>
              <a:gd name="connsiteX4" fmla="*/ 438539 w 1079241"/>
              <a:gd name="connsiteY4" fmla="*/ 0 h 55050"/>
              <a:gd name="connsiteX0" fmla="*/ 438539 w 1079241"/>
              <a:gd name="connsiteY0" fmla="*/ 27991 h 83041"/>
              <a:gd name="connsiteX1" fmla="*/ 612710 w 1079241"/>
              <a:gd name="connsiteY1" fmla="*/ 0 h 83041"/>
              <a:gd name="connsiteX2" fmla="*/ 1079241 w 1079241"/>
              <a:gd name="connsiteY2" fmla="*/ 83041 h 83041"/>
              <a:gd name="connsiteX3" fmla="*/ 0 w 1079241"/>
              <a:gd name="connsiteY3" fmla="*/ 83041 h 83041"/>
              <a:gd name="connsiteX4" fmla="*/ 438539 w 1079241"/>
              <a:gd name="connsiteY4" fmla="*/ 27991 h 83041"/>
              <a:gd name="connsiteX0" fmla="*/ 438539 w 622041"/>
              <a:gd name="connsiteY0" fmla="*/ 27991 h 92372"/>
              <a:gd name="connsiteX1" fmla="*/ 612710 w 622041"/>
              <a:gd name="connsiteY1" fmla="*/ 0 h 92372"/>
              <a:gd name="connsiteX2" fmla="*/ 622041 w 622041"/>
              <a:gd name="connsiteY2" fmla="*/ 92372 h 92372"/>
              <a:gd name="connsiteX3" fmla="*/ 0 w 622041"/>
              <a:gd name="connsiteY3" fmla="*/ 83041 h 92372"/>
              <a:gd name="connsiteX4" fmla="*/ 438539 w 622041"/>
              <a:gd name="connsiteY4" fmla="*/ 27991 h 92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041" h="92372">
                <a:moveTo>
                  <a:pt x="438539" y="27991"/>
                </a:moveTo>
                <a:lnTo>
                  <a:pt x="612710" y="0"/>
                </a:lnTo>
                <a:lnTo>
                  <a:pt x="622041" y="92372"/>
                </a:lnTo>
                <a:lnTo>
                  <a:pt x="0" y="83041"/>
                </a:lnTo>
                <a:lnTo>
                  <a:pt x="438539" y="27991"/>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4" name="Rectangle 21">
            <a:extLst>
              <a:ext uri="{FF2B5EF4-FFF2-40B4-BE49-F238E27FC236}">
                <a16:creationId xmlns:a16="http://schemas.microsoft.com/office/drawing/2014/main" id="{6EE82BE4-E6A2-4384-A1B9-CD6A73F8C343}"/>
              </a:ext>
            </a:extLst>
          </p:cNvPr>
          <p:cNvSpPr/>
          <p:nvPr userDrawn="1"/>
        </p:nvSpPr>
        <p:spPr>
          <a:xfrm rot="10800000">
            <a:off x="-18662" y="6790722"/>
            <a:ext cx="2469502" cy="55050"/>
          </a:xfrm>
          <a:custGeom>
            <a:avLst/>
            <a:gdLst>
              <a:gd name="connsiteX0" fmla="*/ 0 w 2469502"/>
              <a:gd name="connsiteY0" fmla="*/ 0 h 45719"/>
              <a:gd name="connsiteX1" fmla="*/ 2469502 w 2469502"/>
              <a:gd name="connsiteY1" fmla="*/ 0 h 45719"/>
              <a:gd name="connsiteX2" fmla="*/ 2469502 w 2469502"/>
              <a:gd name="connsiteY2" fmla="*/ 45719 h 45719"/>
              <a:gd name="connsiteX3" fmla="*/ 0 w 2469502"/>
              <a:gd name="connsiteY3" fmla="*/ 45719 h 45719"/>
              <a:gd name="connsiteX4" fmla="*/ 0 w 2469502"/>
              <a:gd name="connsiteY4" fmla="*/ 0 h 45719"/>
              <a:gd name="connsiteX0" fmla="*/ 438539 w 2469502"/>
              <a:gd name="connsiteY0" fmla="*/ 0 h 55050"/>
              <a:gd name="connsiteX1" fmla="*/ 2469502 w 2469502"/>
              <a:gd name="connsiteY1" fmla="*/ 9331 h 55050"/>
              <a:gd name="connsiteX2" fmla="*/ 2469502 w 2469502"/>
              <a:gd name="connsiteY2" fmla="*/ 55050 h 55050"/>
              <a:gd name="connsiteX3" fmla="*/ 0 w 2469502"/>
              <a:gd name="connsiteY3" fmla="*/ 55050 h 55050"/>
              <a:gd name="connsiteX4" fmla="*/ 438539 w 2469502"/>
              <a:gd name="connsiteY4" fmla="*/ 0 h 5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502" h="55050">
                <a:moveTo>
                  <a:pt x="438539" y="0"/>
                </a:moveTo>
                <a:lnTo>
                  <a:pt x="2469502" y="9331"/>
                </a:lnTo>
                <a:lnTo>
                  <a:pt x="2469502" y="55050"/>
                </a:lnTo>
                <a:lnTo>
                  <a:pt x="0" y="55050"/>
                </a:lnTo>
                <a:lnTo>
                  <a:pt x="438539" y="0"/>
                </a:lnTo>
                <a:close/>
              </a:path>
            </a:pathLst>
          </a:custGeom>
          <a:solidFill>
            <a:srgbClr val="FBCF16"/>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647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EC2DA3-5493-4D75-9162-27D65468685A}"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a:t>Office of Registrar of Companies</a:t>
            </a:r>
            <a:endParaRPr lang="en-US" dirty="0"/>
          </a:p>
        </p:txBody>
      </p:sp>
      <p:sp>
        <p:nvSpPr>
          <p:cNvPr id="6" name="Slide Number Placeholder 5"/>
          <p:cNvSpPr>
            <a:spLocks noGrp="1"/>
          </p:cNvSpPr>
          <p:nvPr>
            <p:ph type="sldNum" sz="quarter" idx="12"/>
          </p:nvPr>
        </p:nvSpPr>
        <p:spPr/>
        <p:txBody>
          <a:bodyPr/>
          <a:lstStyle/>
          <a:p>
            <a:fld id="{FF1977DB-F4E6-423F-B42C-DBADE1B7549D}" type="slidenum">
              <a:rPr lang="en-US" smtClean="0"/>
              <a:t>‹#›</a:t>
            </a:fld>
            <a:endParaRPr lang="en-US" dirty="0"/>
          </a:p>
        </p:txBody>
      </p:sp>
      <p:sp>
        <p:nvSpPr>
          <p:cNvPr id="10" name="Rectangle 9">
            <a:extLst>
              <a:ext uri="{FF2B5EF4-FFF2-40B4-BE49-F238E27FC236}">
                <a16:creationId xmlns:a16="http://schemas.microsoft.com/office/drawing/2014/main" id="{CDFD8E40-78F7-536E-253E-3B9706C4B7AC}"/>
              </a:ext>
            </a:extLst>
          </p:cNvPr>
          <p:cNvSpPr/>
          <p:nvPr userDrawn="1"/>
        </p:nvSpPr>
        <p:spPr>
          <a:xfrm>
            <a:off x="10476288" y="25587"/>
            <a:ext cx="906539" cy="906539"/>
          </a:xfrm>
          <a:prstGeom prst="rect">
            <a:avLst/>
          </a:prstGeom>
          <a:solidFill>
            <a:srgbClr val="2B2666">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Oval 10">
            <a:extLst>
              <a:ext uri="{FF2B5EF4-FFF2-40B4-BE49-F238E27FC236}">
                <a16:creationId xmlns:a16="http://schemas.microsoft.com/office/drawing/2014/main" id="{57B330C2-BEA9-463F-0DEE-DDCB31D14401}"/>
              </a:ext>
            </a:extLst>
          </p:cNvPr>
          <p:cNvSpPr/>
          <p:nvPr userDrawn="1"/>
        </p:nvSpPr>
        <p:spPr>
          <a:xfrm flipH="1">
            <a:off x="11285461" y="875808"/>
            <a:ext cx="906539" cy="906539"/>
          </a:xfrm>
          <a:prstGeom prst="ellipse">
            <a:avLst/>
          </a:prstGeom>
          <a:solidFill>
            <a:srgbClr val="00AB98">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Triangle 5">
            <a:extLst>
              <a:ext uri="{FF2B5EF4-FFF2-40B4-BE49-F238E27FC236}">
                <a16:creationId xmlns:a16="http://schemas.microsoft.com/office/drawing/2014/main" id="{22D579B8-1E7E-4018-0C1E-4B3CE88E0864}"/>
              </a:ext>
            </a:extLst>
          </p:cNvPr>
          <p:cNvSpPr/>
          <p:nvPr userDrawn="1"/>
        </p:nvSpPr>
        <p:spPr>
          <a:xfrm>
            <a:off x="11529179" y="1690688"/>
            <a:ext cx="1267654" cy="1092805"/>
          </a:xfrm>
          <a:prstGeom prst="triangle">
            <a:avLst/>
          </a:prstGeom>
          <a:solidFill>
            <a:srgbClr val="4472C4">
              <a:alpha val="4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531436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00F07E-DBC3-42FA-8816-29BFD6F28618}"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a:t>Office of Registrar of Companies</a:t>
            </a:r>
            <a:endParaRPr lang="en-US" dirty="0"/>
          </a:p>
        </p:txBody>
      </p:sp>
      <p:sp>
        <p:nvSpPr>
          <p:cNvPr id="6" name="Slide Number Placeholder 5"/>
          <p:cNvSpPr>
            <a:spLocks noGrp="1"/>
          </p:cNvSpPr>
          <p:nvPr>
            <p:ph type="sldNum" sz="quarter" idx="12"/>
          </p:nvPr>
        </p:nvSpPr>
        <p:spPr/>
        <p:txBody>
          <a:bodyPr/>
          <a:lstStyle/>
          <a:p>
            <a:fld id="{FF1977DB-F4E6-423F-B42C-DBADE1B7549D}" type="slidenum">
              <a:rPr lang="en-US" smtClean="0"/>
              <a:t>‹#›</a:t>
            </a:fld>
            <a:endParaRPr lang="en-US" dirty="0"/>
          </a:p>
        </p:txBody>
      </p:sp>
    </p:spTree>
    <p:extLst>
      <p:ext uri="{BB962C8B-B14F-4D97-AF65-F5344CB8AC3E}">
        <p14:creationId xmlns:p14="http://schemas.microsoft.com/office/powerpoint/2010/main" val="211119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EF719C-9590-460F-BCE3-FB2015862A33}" type="datetime1">
              <a:rPr lang="en-US" smtClean="0"/>
              <a:t>8/14/2023</a:t>
            </a:fld>
            <a:endParaRPr lang="en-US" dirty="0"/>
          </a:p>
        </p:txBody>
      </p:sp>
      <p:sp>
        <p:nvSpPr>
          <p:cNvPr id="6" name="Footer Placeholder 5"/>
          <p:cNvSpPr>
            <a:spLocks noGrp="1"/>
          </p:cNvSpPr>
          <p:nvPr>
            <p:ph type="ftr" sz="quarter" idx="11"/>
          </p:nvPr>
        </p:nvSpPr>
        <p:spPr/>
        <p:txBody>
          <a:bodyPr/>
          <a:lstStyle/>
          <a:p>
            <a:r>
              <a:rPr lang="en-US"/>
              <a:t>Office of Registrar of Companies</a:t>
            </a:r>
            <a:endParaRPr lang="en-US" dirty="0"/>
          </a:p>
        </p:txBody>
      </p:sp>
      <p:sp>
        <p:nvSpPr>
          <p:cNvPr id="7" name="Slide Number Placeholder 6"/>
          <p:cNvSpPr>
            <a:spLocks noGrp="1"/>
          </p:cNvSpPr>
          <p:nvPr>
            <p:ph type="sldNum" sz="quarter" idx="12"/>
          </p:nvPr>
        </p:nvSpPr>
        <p:spPr/>
        <p:txBody>
          <a:bodyPr/>
          <a:lstStyle/>
          <a:p>
            <a:fld id="{FF1977DB-F4E6-423F-B42C-DBADE1B7549D}" type="slidenum">
              <a:rPr lang="en-US" smtClean="0"/>
              <a:pPr/>
              <a:t>‹#›</a:t>
            </a:fld>
            <a:endParaRPr lang="en-US" dirty="0"/>
          </a:p>
        </p:txBody>
      </p:sp>
    </p:spTree>
    <p:extLst>
      <p:ext uri="{BB962C8B-B14F-4D97-AF65-F5344CB8AC3E}">
        <p14:creationId xmlns:p14="http://schemas.microsoft.com/office/powerpoint/2010/main" val="1365375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F0094A-FF62-491B-8B66-05D04894E5E8}" type="datetime1">
              <a:rPr lang="en-US" smtClean="0"/>
              <a:t>8/14/2023</a:t>
            </a:fld>
            <a:endParaRPr lang="en-US" dirty="0"/>
          </a:p>
        </p:txBody>
      </p:sp>
      <p:sp>
        <p:nvSpPr>
          <p:cNvPr id="8" name="Footer Placeholder 7"/>
          <p:cNvSpPr>
            <a:spLocks noGrp="1"/>
          </p:cNvSpPr>
          <p:nvPr>
            <p:ph type="ftr" sz="quarter" idx="11"/>
          </p:nvPr>
        </p:nvSpPr>
        <p:spPr/>
        <p:txBody>
          <a:bodyPr/>
          <a:lstStyle/>
          <a:p>
            <a:r>
              <a:rPr lang="en-US"/>
              <a:t>Office of Registrar of Companies</a:t>
            </a:r>
            <a:endParaRPr lang="en-US" dirty="0"/>
          </a:p>
        </p:txBody>
      </p:sp>
      <p:sp>
        <p:nvSpPr>
          <p:cNvPr id="9" name="Slide Number Placeholder 8"/>
          <p:cNvSpPr>
            <a:spLocks noGrp="1"/>
          </p:cNvSpPr>
          <p:nvPr>
            <p:ph type="sldNum" sz="quarter" idx="12"/>
          </p:nvPr>
        </p:nvSpPr>
        <p:spPr/>
        <p:txBody>
          <a:bodyPr/>
          <a:lstStyle/>
          <a:p>
            <a:fld id="{FF1977DB-F4E6-423F-B42C-DBADE1B7549D}" type="slidenum">
              <a:rPr lang="en-US" smtClean="0"/>
              <a:t>‹#›</a:t>
            </a:fld>
            <a:endParaRPr lang="en-US" dirty="0"/>
          </a:p>
        </p:txBody>
      </p:sp>
    </p:spTree>
    <p:extLst>
      <p:ext uri="{BB962C8B-B14F-4D97-AF65-F5344CB8AC3E}">
        <p14:creationId xmlns:p14="http://schemas.microsoft.com/office/powerpoint/2010/main" val="619430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95C707-A3D8-4E6A-B159-4696A95C940A}" type="datetime1">
              <a:rPr lang="en-US" smtClean="0"/>
              <a:t>8/14/2023</a:t>
            </a:fld>
            <a:endParaRPr lang="en-US" dirty="0"/>
          </a:p>
        </p:txBody>
      </p:sp>
      <p:sp>
        <p:nvSpPr>
          <p:cNvPr id="4" name="Footer Placeholder 3"/>
          <p:cNvSpPr>
            <a:spLocks noGrp="1"/>
          </p:cNvSpPr>
          <p:nvPr>
            <p:ph type="ftr" sz="quarter" idx="11"/>
          </p:nvPr>
        </p:nvSpPr>
        <p:spPr/>
        <p:txBody>
          <a:bodyPr/>
          <a:lstStyle/>
          <a:p>
            <a:r>
              <a:rPr lang="en-US"/>
              <a:t>Office of Registrar of Companies</a:t>
            </a:r>
            <a:endParaRPr lang="en-US" dirty="0"/>
          </a:p>
        </p:txBody>
      </p:sp>
      <p:sp>
        <p:nvSpPr>
          <p:cNvPr id="5" name="Slide Number Placeholder 4"/>
          <p:cNvSpPr>
            <a:spLocks noGrp="1"/>
          </p:cNvSpPr>
          <p:nvPr>
            <p:ph type="sldNum" sz="quarter" idx="12"/>
          </p:nvPr>
        </p:nvSpPr>
        <p:spPr/>
        <p:txBody>
          <a:bodyPr/>
          <a:lstStyle/>
          <a:p>
            <a:fld id="{FF1977DB-F4E6-423F-B42C-DBADE1B7549D}" type="slidenum">
              <a:rPr lang="en-US" smtClean="0"/>
              <a:t>‹#›</a:t>
            </a:fld>
            <a:endParaRPr lang="en-US" dirty="0"/>
          </a:p>
        </p:txBody>
      </p:sp>
    </p:spTree>
    <p:extLst>
      <p:ext uri="{BB962C8B-B14F-4D97-AF65-F5344CB8AC3E}">
        <p14:creationId xmlns:p14="http://schemas.microsoft.com/office/powerpoint/2010/main" val="2929361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DF3A15-40F8-4F71-ABAD-20C42EA2D9FE}" type="datetime1">
              <a:rPr lang="en-US" smtClean="0"/>
              <a:t>8/14/2023</a:t>
            </a:fld>
            <a:endParaRPr lang="en-US" dirty="0"/>
          </a:p>
        </p:txBody>
      </p:sp>
      <p:sp>
        <p:nvSpPr>
          <p:cNvPr id="3" name="Footer Placeholder 2"/>
          <p:cNvSpPr>
            <a:spLocks noGrp="1"/>
          </p:cNvSpPr>
          <p:nvPr>
            <p:ph type="ftr" sz="quarter" idx="11"/>
          </p:nvPr>
        </p:nvSpPr>
        <p:spPr/>
        <p:txBody>
          <a:bodyPr/>
          <a:lstStyle/>
          <a:p>
            <a:r>
              <a:rPr lang="en-US"/>
              <a:t>Office of Registrar of Companies</a:t>
            </a:r>
            <a:endParaRPr lang="en-US" dirty="0"/>
          </a:p>
        </p:txBody>
      </p:sp>
      <p:sp>
        <p:nvSpPr>
          <p:cNvPr id="4" name="Slide Number Placeholder 3"/>
          <p:cNvSpPr>
            <a:spLocks noGrp="1"/>
          </p:cNvSpPr>
          <p:nvPr>
            <p:ph type="sldNum" sz="quarter" idx="12"/>
          </p:nvPr>
        </p:nvSpPr>
        <p:spPr/>
        <p:txBody>
          <a:bodyPr/>
          <a:lstStyle/>
          <a:p>
            <a:fld id="{FF1977DB-F4E6-423F-B42C-DBADE1B7549D}" type="slidenum">
              <a:rPr lang="en-US" smtClean="0"/>
              <a:t>‹#›</a:t>
            </a:fld>
            <a:endParaRPr lang="en-US" dirty="0"/>
          </a:p>
        </p:txBody>
      </p:sp>
    </p:spTree>
    <p:extLst>
      <p:ext uri="{BB962C8B-B14F-4D97-AF65-F5344CB8AC3E}">
        <p14:creationId xmlns:p14="http://schemas.microsoft.com/office/powerpoint/2010/main" val="3213231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732855-5FE1-4AC3-8A7D-5DFB820A5C9B}" type="datetime1">
              <a:rPr lang="en-US" smtClean="0"/>
              <a:t>8/14/2023</a:t>
            </a:fld>
            <a:endParaRPr lang="en-US" dirty="0"/>
          </a:p>
        </p:txBody>
      </p:sp>
      <p:sp>
        <p:nvSpPr>
          <p:cNvPr id="6" name="Footer Placeholder 5"/>
          <p:cNvSpPr>
            <a:spLocks noGrp="1"/>
          </p:cNvSpPr>
          <p:nvPr>
            <p:ph type="ftr" sz="quarter" idx="11"/>
          </p:nvPr>
        </p:nvSpPr>
        <p:spPr/>
        <p:txBody>
          <a:bodyPr/>
          <a:lstStyle/>
          <a:p>
            <a:r>
              <a:rPr lang="en-US"/>
              <a:t>Office of Registrar of Companies</a:t>
            </a:r>
            <a:endParaRPr lang="en-US" dirty="0"/>
          </a:p>
        </p:txBody>
      </p:sp>
      <p:sp>
        <p:nvSpPr>
          <p:cNvPr id="7" name="Slide Number Placeholder 6"/>
          <p:cNvSpPr>
            <a:spLocks noGrp="1"/>
          </p:cNvSpPr>
          <p:nvPr>
            <p:ph type="sldNum" sz="quarter" idx="12"/>
          </p:nvPr>
        </p:nvSpPr>
        <p:spPr/>
        <p:txBody>
          <a:bodyPr/>
          <a:lstStyle/>
          <a:p>
            <a:fld id="{FF1977DB-F4E6-423F-B42C-DBADE1B7549D}" type="slidenum">
              <a:rPr lang="en-US" smtClean="0"/>
              <a:t>‹#›</a:t>
            </a:fld>
            <a:endParaRPr lang="en-US" dirty="0"/>
          </a:p>
        </p:txBody>
      </p:sp>
    </p:spTree>
    <p:extLst>
      <p:ext uri="{BB962C8B-B14F-4D97-AF65-F5344CB8AC3E}">
        <p14:creationId xmlns:p14="http://schemas.microsoft.com/office/powerpoint/2010/main" val="473634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123EB9-752F-4A5C-B753-659634F5BA9A}" type="datetime1">
              <a:rPr lang="en-US" smtClean="0"/>
              <a:t>8/14/2023</a:t>
            </a:fld>
            <a:endParaRPr lang="en-US" dirty="0"/>
          </a:p>
        </p:txBody>
      </p:sp>
      <p:sp>
        <p:nvSpPr>
          <p:cNvPr id="6" name="Footer Placeholder 5"/>
          <p:cNvSpPr>
            <a:spLocks noGrp="1"/>
          </p:cNvSpPr>
          <p:nvPr>
            <p:ph type="ftr" sz="quarter" idx="11"/>
          </p:nvPr>
        </p:nvSpPr>
        <p:spPr/>
        <p:txBody>
          <a:bodyPr/>
          <a:lstStyle/>
          <a:p>
            <a:r>
              <a:rPr lang="en-US"/>
              <a:t>Office of Registrar of Companies</a:t>
            </a:r>
            <a:endParaRPr lang="en-US" dirty="0"/>
          </a:p>
        </p:txBody>
      </p:sp>
      <p:sp>
        <p:nvSpPr>
          <p:cNvPr id="7" name="Slide Number Placeholder 6"/>
          <p:cNvSpPr>
            <a:spLocks noGrp="1"/>
          </p:cNvSpPr>
          <p:nvPr>
            <p:ph type="sldNum" sz="quarter" idx="12"/>
          </p:nvPr>
        </p:nvSpPr>
        <p:spPr/>
        <p:txBody>
          <a:bodyPr/>
          <a:lstStyle/>
          <a:p>
            <a:fld id="{FF1977DB-F4E6-423F-B42C-DBADE1B7549D}" type="slidenum">
              <a:rPr lang="en-US" smtClean="0"/>
              <a:t>‹#›</a:t>
            </a:fld>
            <a:endParaRPr lang="en-US" dirty="0"/>
          </a:p>
        </p:txBody>
      </p:sp>
    </p:spTree>
    <p:extLst>
      <p:ext uri="{BB962C8B-B14F-4D97-AF65-F5344CB8AC3E}">
        <p14:creationId xmlns:p14="http://schemas.microsoft.com/office/powerpoint/2010/main" val="1727231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EFE8B5-3022-4790-9767-1105B5D19F75}" type="datetime1">
              <a:rPr lang="en-US" smtClean="0"/>
              <a:t>8/14/2023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Office of Registrar of Companies</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1977DB-F4E6-423F-B42C-DBADE1B7549D}" type="slidenum">
              <a:rPr lang="en-US" smtClean="0"/>
              <a:t>‹#›</a:t>
            </a:fld>
            <a:endParaRPr lang="en-US" dirty="0"/>
          </a:p>
        </p:txBody>
      </p:sp>
      <p:sp>
        <p:nvSpPr>
          <p:cNvPr id="16" name="Rectangle 15">
            <a:extLst>
              <a:ext uri="{FF2B5EF4-FFF2-40B4-BE49-F238E27FC236}">
                <a16:creationId xmlns:a16="http://schemas.microsoft.com/office/drawing/2014/main" id="{CDFD8E40-78F7-536E-253E-3B9706C4B7AC}"/>
              </a:ext>
            </a:extLst>
          </p:cNvPr>
          <p:cNvSpPr/>
          <p:nvPr userDrawn="1"/>
        </p:nvSpPr>
        <p:spPr>
          <a:xfrm>
            <a:off x="10476288" y="25587"/>
            <a:ext cx="906539" cy="906539"/>
          </a:xfrm>
          <a:prstGeom prst="rect">
            <a:avLst/>
          </a:prstGeom>
          <a:solidFill>
            <a:srgbClr val="2B2666">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 name="Oval 16">
            <a:extLst>
              <a:ext uri="{FF2B5EF4-FFF2-40B4-BE49-F238E27FC236}">
                <a16:creationId xmlns:a16="http://schemas.microsoft.com/office/drawing/2014/main" id="{57B330C2-BEA9-463F-0DEE-DDCB31D14401}"/>
              </a:ext>
            </a:extLst>
          </p:cNvPr>
          <p:cNvSpPr/>
          <p:nvPr userDrawn="1"/>
        </p:nvSpPr>
        <p:spPr>
          <a:xfrm flipH="1">
            <a:off x="11285461" y="875808"/>
            <a:ext cx="906539" cy="906539"/>
          </a:xfrm>
          <a:prstGeom prst="ellipse">
            <a:avLst/>
          </a:prstGeom>
          <a:solidFill>
            <a:srgbClr val="00AB98">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Triangle 5">
            <a:extLst>
              <a:ext uri="{FF2B5EF4-FFF2-40B4-BE49-F238E27FC236}">
                <a16:creationId xmlns:a16="http://schemas.microsoft.com/office/drawing/2014/main" id="{22D579B8-1E7E-4018-0C1E-4B3CE88E0864}"/>
              </a:ext>
            </a:extLst>
          </p:cNvPr>
          <p:cNvSpPr/>
          <p:nvPr userDrawn="1"/>
        </p:nvSpPr>
        <p:spPr>
          <a:xfrm>
            <a:off x="11529179" y="1690688"/>
            <a:ext cx="1267654" cy="1092805"/>
          </a:xfrm>
          <a:prstGeom prst="triangle">
            <a:avLst/>
          </a:prstGeom>
          <a:solidFill>
            <a:srgbClr val="4472C4">
              <a:alpha val="4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4148920929"/>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673"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about:blank"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8AB86-759A-4F15-A9DB-4E2D0EF1F558}"/>
              </a:ext>
            </a:extLst>
          </p:cNvPr>
          <p:cNvSpPr>
            <a:spLocks noGrp="1"/>
          </p:cNvSpPr>
          <p:nvPr>
            <p:ph type="ctrTitle"/>
          </p:nvPr>
        </p:nvSpPr>
        <p:spPr>
          <a:xfrm>
            <a:off x="371474" y="714374"/>
            <a:ext cx="11820525" cy="3300413"/>
          </a:xfrm>
        </p:spPr>
        <p:txBody>
          <a:bodyPr>
            <a:normAutofit/>
          </a:bodyPr>
          <a:lstStyle/>
          <a:p>
            <a:r>
              <a:rPr lang="en-GB" sz="3600" dirty="0"/>
              <a:t>THE MANDATE OF THE OFFICE OF THE REGISTRAR OF COMPANIES (ORC) AND THE BENEFICIAL OWNERSHIP REGIME</a:t>
            </a:r>
            <a:br>
              <a:rPr lang="en-US" sz="3600" b="1" dirty="0"/>
            </a:br>
            <a:br>
              <a:rPr lang="en-US" sz="3600" b="1" dirty="0"/>
            </a:br>
            <a:r>
              <a:rPr lang="en-US" sz="2400" b="1" dirty="0"/>
              <a:t>MANDATORY COMPLIANCE SERIES</a:t>
            </a:r>
            <a:endParaRPr lang="en-US" sz="2400" dirty="0"/>
          </a:p>
        </p:txBody>
      </p:sp>
      <p:sp>
        <p:nvSpPr>
          <p:cNvPr id="3" name="Subtitle 2">
            <a:extLst>
              <a:ext uri="{FF2B5EF4-FFF2-40B4-BE49-F238E27FC236}">
                <a16:creationId xmlns:a16="http://schemas.microsoft.com/office/drawing/2014/main" id="{5D71DBB8-7254-47CB-965F-E088324CEE54}"/>
              </a:ext>
            </a:extLst>
          </p:cNvPr>
          <p:cNvSpPr>
            <a:spLocks noGrp="1"/>
          </p:cNvSpPr>
          <p:nvPr>
            <p:ph type="subTitle" idx="1"/>
          </p:nvPr>
        </p:nvSpPr>
        <p:spPr>
          <a:xfrm>
            <a:off x="1524000" y="4243388"/>
            <a:ext cx="9144000" cy="2014536"/>
          </a:xfrm>
        </p:spPr>
        <p:txBody>
          <a:bodyPr>
            <a:normAutofit/>
          </a:bodyPr>
          <a:lstStyle/>
          <a:p>
            <a:pPr>
              <a:lnSpc>
                <a:spcPct val="100000"/>
              </a:lnSpc>
              <a:spcBef>
                <a:spcPts val="0"/>
              </a:spcBef>
            </a:pPr>
            <a:endParaRPr lang="en-US" dirty="0"/>
          </a:p>
          <a:p>
            <a:pPr>
              <a:lnSpc>
                <a:spcPct val="100000"/>
              </a:lnSpc>
              <a:spcBef>
                <a:spcPts val="0"/>
              </a:spcBef>
            </a:pPr>
            <a:r>
              <a:rPr lang="en-US" dirty="0"/>
              <a:t>Presented by</a:t>
            </a:r>
          </a:p>
          <a:p>
            <a:pPr>
              <a:lnSpc>
                <a:spcPct val="100000"/>
              </a:lnSpc>
              <a:spcBef>
                <a:spcPts val="0"/>
              </a:spcBef>
            </a:pPr>
            <a:r>
              <a:rPr lang="en-US" dirty="0"/>
              <a:t>Jemima </a:t>
            </a:r>
            <a:r>
              <a:rPr lang="en-US" dirty="0" err="1"/>
              <a:t>Mamaa</a:t>
            </a:r>
            <a:r>
              <a:rPr lang="en-US" dirty="0"/>
              <a:t> </a:t>
            </a:r>
            <a:r>
              <a:rPr lang="en-US" dirty="0" err="1"/>
              <a:t>Oware</a:t>
            </a:r>
            <a:r>
              <a:rPr lang="en-US" dirty="0"/>
              <a:t> (</a:t>
            </a:r>
            <a:r>
              <a:rPr lang="en-US" dirty="0" err="1"/>
              <a:t>Mrs</a:t>
            </a:r>
            <a:r>
              <a:rPr lang="en-US" dirty="0"/>
              <a:t>)</a:t>
            </a:r>
          </a:p>
          <a:p>
            <a:pPr>
              <a:lnSpc>
                <a:spcPct val="100000"/>
              </a:lnSpc>
              <a:spcBef>
                <a:spcPts val="0"/>
              </a:spcBef>
            </a:pPr>
            <a:r>
              <a:rPr lang="en-US" dirty="0"/>
              <a:t>Registrar of Companies</a:t>
            </a:r>
          </a:p>
          <a:p>
            <a:pPr>
              <a:lnSpc>
                <a:spcPct val="100000"/>
              </a:lnSpc>
              <a:spcBef>
                <a:spcPts val="0"/>
              </a:spcBef>
            </a:pPr>
            <a:r>
              <a:rPr lang="en-US" dirty="0"/>
              <a:t>February 15, 2023</a:t>
            </a:r>
          </a:p>
        </p:txBody>
      </p:sp>
      <p:sp>
        <p:nvSpPr>
          <p:cNvPr id="4" name="Rectangle 3">
            <a:extLst>
              <a:ext uri="{FF2B5EF4-FFF2-40B4-BE49-F238E27FC236}">
                <a16:creationId xmlns:a16="http://schemas.microsoft.com/office/drawing/2014/main" id="{0293C12C-D186-E776-7FBA-2A5E2A076774}"/>
              </a:ext>
            </a:extLst>
          </p:cNvPr>
          <p:cNvSpPr/>
          <p:nvPr/>
        </p:nvSpPr>
        <p:spPr>
          <a:xfrm rot="18986219">
            <a:off x="10412163" y="5365146"/>
            <a:ext cx="4351817" cy="2985709"/>
          </a:xfrm>
          <a:prstGeom prst="rect">
            <a:avLst/>
          </a:prstGeom>
          <a:solidFill>
            <a:srgbClr val="2B2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5" name="Rectangle 4">
            <a:extLst>
              <a:ext uri="{FF2B5EF4-FFF2-40B4-BE49-F238E27FC236}">
                <a16:creationId xmlns:a16="http://schemas.microsoft.com/office/drawing/2014/main" id="{9F4636F7-9A2F-353A-A118-80E33D404955}"/>
              </a:ext>
            </a:extLst>
          </p:cNvPr>
          <p:cNvSpPr/>
          <p:nvPr/>
        </p:nvSpPr>
        <p:spPr>
          <a:xfrm rot="18994511">
            <a:off x="7203911" y="4652432"/>
            <a:ext cx="8103918" cy="1303013"/>
          </a:xfrm>
          <a:prstGeom prst="rect">
            <a:avLst/>
          </a:prstGeom>
          <a:solidFill>
            <a:srgbClr val="00A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4257716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9DE69-5F08-6744-9DD1-009F3E4AE49E}"/>
              </a:ext>
            </a:extLst>
          </p:cNvPr>
          <p:cNvSpPr>
            <a:spLocks noGrp="1"/>
          </p:cNvSpPr>
          <p:nvPr>
            <p:ph type="title"/>
          </p:nvPr>
        </p:nvSpPr>
        <p:spPr/>
        <p:txBody>
          <a:bodyPr/>
          <a:lstStyle/>
          <a:p>
            <a:r>
              <a:rPr lang="x-none" sz="4400" b="1"/>
              <a:t>Objects and Functions of the </a:t>
            </a:r>
            <a:r>
              <a:rPr lang="x-none" sz="4400"/>
              <a:t>ORC cont’d</a:t>
            </a:r>
            <a:endParaRPr lang="x-none"/>
          </a:p>
        </p:txBody>
      </p:sp>
      <p:sp>
        <p:nvSpPr>
          <p:cNvPr id="3" name="Content Placeholder 2">
            <a:extLst>
              <a:ext uri="{FF2B5EF4-FFF2-40B4-BE49-F238E27FC236}">
                <a16:creationId xmlns:a16="http://schemas.microsoft.com/office/drawing/2014/main" id="{FF504A34-4087-B543-9EAE-D9F1B0A90101}"/>
              </a:ext>
            </a:extLst>
          </p:cNvPr>
          <p:cNvSpPr>
            <a:spLocks noGrp="1"/>
          </p:cNvSpPr>
          <p:nvPr>
            <p:ph idx="1"/>
          </p:nvPr>
        </p:nvSpPr>
        <p:spPr/>
        <p:txBody>
          <a:bodyPr/>
          <a:lstStyle/>
          <a:p>
            <a:r>
              <a:rPr lang="en-GB" dirty="0"/>
              <a:t>The Insolvency Services Unit would also c</a:t>
            </a:r>
            <a:r>
              <a:rPr lang="x-none" dirty="0"/>
              <a:t>arry out research, commission studies, disseminate information and provide public education in the area of </a:t>
            </a:r>
            <a:r>
              <a:rPr lang="en-US" dirty="0"/>
              <a:t>I</a:t>
            </a:r>
            <a:r>
              <a:rPr lang="x-none" dirty="0"/>
              <a:t>nsolvency </a:t>
            </a:r>
            <a:r>
              <a:rPr lang="en-US" dirty="0"/>
              <a:t>Administration;</a:t>
            </a:r>
          </a:p>
          <a:p>
            <a:pPr marL="0" indent="0">
              <a:buNone/>
            </a:pPr>
            <a:endParaRPr lang="x-none" dirty="0"/>
          </a:p>
          <a:p>
            <a:r>
              <a:rPr lang="en-GB" dirty="0"/>
              <a:t>E</a:t>
            </a:r>
            <a:r>
              <a:rPr lang="x-none" dirty="0"/>
              <a:t>stablish and maintain communication and l</a:t>
            </a:r>
            <a:r>
              <a:rPr lang="en-US" dirty="0" err="1"/>
              <a:t>i</a:t>
            </a:r>
            <a:r>
              <a:rPr lang="x-none" dirty="0"/>
              <a:t>ais</a:t>
            </a:r>
            <a:r>
              <a:rPr lang="en-US" dirty="0"/>
              <a:t>e</a:t>
            </a:r>
            <a:r>
              <a:rPr lang="x-none" dirty="0"/>
              <a:t> with </a:t>
            </a:r>
            <a:r>
              <a:rPr lang="en-US" dirty="0"/>
              <a:t>I</a:t>
            </a:r>
            <a:r>
              <a:rPr lang="x-none" dirty="0"/>
              <a:t>nternational </a:t>
            </a:r>
            <a:r>
              <a:rPr lang="en-US" dirty="0"/>
              <a:t>Agencies, including</a:t>
            </a:r>
            <a:r>
              <a:rPr lang="x-none" dirty="0"/>
              <a:t> the International Commission on Trade Law, </a:t>
            </a:r>
            <a:r>
              <a:rPr lang="en-US" dirty="0"/>
              <a:t>in the</a:t>
            </a:r>
            <a:r>
              <a:rPr lang="x-none" dirty="0"/>
              <a:t> area of international </a:t>
            </a:r>
            <a:r>
              <a:rPr lang="en-US" dirty="0"/>
              <a:t>I</a:t>
            </a:r>
            <a:r>
              <a:rPr lang="x-none" dirty="0"/>
              <a:t>nsolvency </a:t>
            </a:r>
            <a:r>
              <a:rPr lang="en-US" dirty="0"/>
              <a:t>A</a:t>
            </a:r>
            <a:r>
              <a:rPr lang="x-none" dirty="0"/>
              <a:t>dmin</a:t>
            </a:r>
            <a:r>
              <a:rPr lang="en-US" dirty="0" err="1"/>
              <a:t>istration</a:t>
            </a:r>
            <a:endParaRPr lang="x-none" dirty="0"/>
          </a:p>
        </p:txBody>
      </p:sp>
      <p:sp>
        <p:nvSpPr>
          <p:cNvPr id="4" name="Footer Placeholder 3"/>
          <p:cNvSpPr>
            <a:spLocks noGrp="1"/>
          </p:cNvSpPr>
          <p:nvPr>
            <p:ph type="ftr" sz="quarter" idx="11"/>
          </p:nvPr>
        </p:nvSpPr>
        <p:spPr/>
        <p:txBody>
          <a:bodyPr/>
          <a:lstStyle/>
          <a:p>
            <a:r>
              <a:rPr lang="en-US" dirty="0"/>
              <a:t>Office of  the Registrar of Companies</a:t>
            </a:r>
          </a:p>
        </p:txBody>
      </p:sp>
      <p:sp>
        <p:nvSpPr>
          <p:cNvPr id="5" name="Hexagon 4">
            <a:extLst>
              <a:ext uri="{FF2B5EF4-FFF2-40B4-BE49-F238E27FC236}">
                <a16:creationId xmlns:a16="http://schemas.microsoft.com/office/drawing/2014/main" id="{D64B502E-DFCF-F20B-2EB2-6FA375861CB4}"/>
              </a:ext>
            </a:extLst>
          </p:cNvPr>
          <p:cNvSpPr/>
          <p:nvPr/>
        </p:nvSpPr>
        <p:spPr>
          <a:xfrm>
            <a:off x="-169046" y="4116993"/>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6" name="Hexagon 5">
            <a:extLst>
              <a:ext uri="{FF2B5EF4-FFF2-40B4-BE49-F238E27FC236}">
                <a16:creationId xmlns:a16="http://schemas.microsoft.com/office/drawing/2014/main" id="{0669149C-7FFA-C2E5-766B-35F3F304933C}"/>
              </a:ext>
            </a:extLst>
          </p:cNvPr>
          <p:cNvSpPr/>
          <p:nvPr/>
        </p:nvSpPr>
        <p:spPr>
          <a:xfrm>
            <a:off x="10476288" y="3081029"/>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7" name="Hexagon 6">
            <a:extLst>
              <a:ext uri="{FF2B5EF4-FFF2-40B4-BE49-F238E27FC236}">
                <a16:creationId xmlns:a16="http://schemas.microsoft.com/office/drawing/2014/main" id="{DFFAE606-B484-4107-FDC7-614D58B4DCE5}"/>
              </a:ext>
            </a:extLst>
          </p:cNvPr>
          <p:cNvSpPr/>
          <p:nvPr/>
        </p:nvSpPr>
        <p:spPr>
          <a:xfrm>
            <a:off x="5086393" y="1309738"/>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8" name="Hexagon 7">
            <a:extLst>
              <a:ext uri="{FF2B5EF4-FFF2-40B4-BE49-F238E27FC236}">
                <a16:creationId xmlns:a16="http://schemas.microsoft.com/office/drawing/2014/main" id="{D380E223-B914-6ACD-2190-36015DDDB81F}"/>
              </a:ext>
            </a:extLst>
          </p:cNvPr>
          <p:cNvSpPr/>
          <p:nvPr/>
        </p:nvSpPr>
        <p:spPr>
          <a:xfrm>
            <a:off x="1493827" y="4994437"/>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9" name="Hexagon 8">
            <a:extLst>
              <a:ext uri="{FF2B5EF4-FFF2-40B4-BE49-F238E27FC236}">
                <a16:creationId xmlns:a16="http://schemas.microsoft.com/office/drawing/2014/main" id="{779916EA-E41C-8473-954F-FAD189383957}"/>
              </a:ext>
            </a:extLst>
          </p:cNvPr>
          <p:cNvSpPr/>
          <p:nvPr/>
        </p:nvSpPr>
        <p:spPr>
          <a:xfrm>
            <a:off x="10245264" y="1346341"/>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0" name="Hexagon 9">
            <a:extLst>
              <a:ext uri="{FF2B5EF4-FFF2-40B4-BE49-F238E27FC236}">
                <a16:creationId xmlns:a16="http://schemas.microsoft.com/office/drawing/2014/main" id="{A5BB2EC0-0D4E-5BE5-5457-A48B8DA20E8B}"/>
              </a:ext>
            </a:extLst>
          </p:cNvPr>
          <p:cNvSpPr/>
          <p:nvPr/>
        </p:nvSpPr>
        <p:spPr>
          <a:xfrm>
            <a:off x="8668694" y="4225614"/>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1" name="Hexagon 10">
            <a:extLst>
              <a:ext uri="{FF2B5EF4-FFF2-40B4-BE49-F238E27FC236}">
                <a16:creationId xmlns:a16="http://schemas.microsoft.com/office/drawing/2014/main" id="{DFFAE606-B484-4107-FDC7-614D58B4DCE5}"/>
              </a:ext>
            </a:extLst>
          </p:cNvPr>
          <p:cNvSpPr/>
          <p:nvPr/>
        </p:nvSpPr>
        <p:spPr>
          <a:xfrm>
            <a:off x="6787302" y="2155443"/>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2" name="Hexagon 11">
            <a:extLst>
              <a:ext uri="{FF2B5EF4-FFF2-40B4-BE49-F238E27FC236}">
                <a16:creationId xmlns:a16="http://schemas.microsoft.com/office/drawing/2014/main" id="{D380E223-B914-6ACD-2190-36015DDDB81F}"/>
              </a:ext>
            </a:extLst>
          </p:cNvPr>
          <p:cNvSpPr/>
          <p:nvPr/>
        </p:nvSpPr>
        <p:spPr>
          <a:xfrm>
            <a:off x="1561267" y="3168090"/>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DFD8E40-78F7-536E-253E-3B9706C4B7AC}"/>
              </a:ext>
            </a:extLst>
          </p:cNvPr>
          <p:cNvSpPr/>
          <p:nvPr/>
        </p:nvSpPr>
        <p:spPr>
          <a:xfrm>
            <a:off x="10476288" y="25587"/>
            <a:ext cx="906539" cy="906539"/>
          </a:xfrm>
          <a:prstGeom prst="rect">
            <a:avLst/>
          </a:prstGeom>
          <a:solidFill>
            <a:srgbClr val="2B2666">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Oval 13">
            <a:extLst>
              <a:ext uri="{FF2B5EF4-FFF2-40B4-BE49-F238E27FC236}">
                <a16:creationId xmlns:a16="http://schemas.microsoft.com/office/drawing/2014/main" id="{57B330C2-BEA9-463F-0DEE-DDCB31D14401}"/>
              </a:ext>
            </a:extLst>
          </p:cNvPr>
          <p:cNvSpPr/>
          <p:nvPr/>
        </p:nvSpPr>
        <p:spPr>
          <a:xfrm flipH="1">
            <a:off x="11285461" y="875808"/>
            <a:ext cx="906539" cy="906539"/>
          </a:xfrm>
          <a:prstGeom prst="ellipse">
            <a:avLst/>
          </a:prstGeom>
          <a:solidFill>
            <a:srgbClr val="00AB98">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Triangle 5">
            <a:extLst>
              <a:ext uri="{FF2B5EF4-FFF2-40B4-BE49-F238E27FC236}">
                <a16:creationId xmlns:a16="http://schemas.microsoft.com/office/drawing/2014/main" id="{22D579B8-1E7E-4018-0C1E-4B3CE88E0864}"/>
              </a:ext>
            </a:extLst>
          </p:cNvPr>
          <p:cNvSpPr/>
          <p:nvPr/>
        </p:nvSpPr>
        <p:spPr>
          <a:xfrm>
            <a:off x="11529179" y="1690688"/>
            <a:ext cx="1267654" cy="1092805"/>
          </a:xfrm>
          <a:prstGeom prst="triangle">
            <a:avLst/>
          </a:prstGeom>
          <a:solidFill>
            <a:srgbClr val="4472C4">
              <a:alpha val="4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651173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160" y="800101"/>
            <a:ext cx="8822267" cy="528638"/>
          </a:xfrm>
        </p:spPr>
        <p:txBody>
          <a:bodyPr>
            <a:normAutofit fontScale="90000"/>
          </a:bodyPr>
          <a:lstStyle/>
          <a:p>
            <a:r>
              <a:rPr lang="en-GB" b="1" dirty="0"/>
              <a:t>KEY UPDATES</a:t>
            </a:r>
            <a:endParaRPr lang="x-none" b="1" dirty="0"/>
          </a:p>
        </p:txBody>
      </p:sp>
      <p:sp>
        <p:nvSpPr>
          <p:cNvPr id="3" name="Content Placeholder 2"/>
          <p:cNvSpPr>
            <a:spLocks noGrp="1"/>
          </p:cNvSpPr>
          <p:nvPr>
            <p:ph idx="1"/>
          </p:nvPr>
        </p:nvSpPr>
        <p:spPr>
          <a:xfrm>
            <a:off x="785812" y="1328739"/>
            <a:ext cx="11101388" cy="5254623"/>
          </a:xfrm>
        </p:spPr>
        <p:txBody>
          <a:bodyPr>
            <a:normAutofit fontScale="92500" lnSpcReduction="10000"/>
          </a:bodyPr>
          <a:lstStyle/>
          <a:p>
            <a:pPr marL="0" indent="0">
              <a:buNone/>
            </a:pPr>
            <a:r>
              <a:rPr lang="en-GB" dirty="0"/>
              <a:t>**Promotion of Ease of Doing Business &amp; Good Corporate Governance</a:t>
            </a:r>
          </a:p>
          <a:p>
            <a:pPr marL="0" indent="0">
              <a:buNone/>
            </a:pPr>
            <a:endParaRPr lang="en-GB" dirty="0"/>
          </a:p>
          <a:p>
            <a:r>
              <a:rPr lang="en-GB" dirty="0"/>
              <a:t>The Regulations (Articles of Association and Memorandum of Association) are now referred to as the Constitution.</a:t>
            </a:r>
          </a:p>
          <a:p>
            <a:r>
              <a:rPr lang="en-GB" dirty="0"/>
              <a:t>Companies are given the option to file a Registered Constitution or opt for one of the Three Schedules in the Act which are prototypes of the six (6) types of Constitutions under the Act as their Constitution</a:t>
            </a:r>
          </a:p>
          <a:p>
            <a:r>
              <a:rPr lang="en-GB" dirty="0"/>
              <a:t>Object Clause no more mandatory (sectors required, however)</a:t>
            </a:r>
          </a:p>
          <a:p>
            <a:r>
              <a:rPr lang="en-GB" dirty="0"/>
              <a:t>Objects would however be required by Companies regulated in a specialized sector such as Banks and Companies with Foreign Participation</a:t>
            </a:r>
          </a:p>
          <a:p>
            <a:r>
              <a:rPr lang="en-GB" dirty="0"/>
              <a:t>The rules governing approval of the names by the Registrar of Companies would still apply with regard to the name of a business and how it can restrict a company to only specific objects to operate in.</a:t>
            </a:r>
          </a:p>
          <a:p>
            <a:endParaRPr lang="en-GB" dirty="0"/>
          </a:p>
        </p:txBody>
      </p:sp>
    </p:spTree>
    <p:extLst>
      <p:ext uri="{BB962C8B-B14F-4D97-AF65-F5344CB8AC3E}">
        <p14:creationId xmlns:p14="http://schemas.microsoft.com/office/powerpoint/2010/main" val="896377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F089-EBB2-4D47-BEAC-A39D07A6A7D6}"/>
              </a:ext>
            </a:extLst>
          </p:cNvPr>
          <p:cNvSpPr>
            <a:spLocks noGrp="1"/>
          </p:cNvSpPr>
          <p:nvPr>
            <p:ph type="title"/>
          </p:nvPr>
        </p:nvSpPr>
        <p:spPr>
          <a:xfrm>
            <a:off x="838200" y="873763"/>
            <a:ext cx="10515600" cy="497837"/>
          </a:xfrm>
        </p:spPr>
        <p:txBody>
          <a:bodyPr>
            <a:normAutofit fontScale="90000"/>
          </a:bodyPr>
          <a:lstStyle/>
          <a:p>
            <a:r>
              <a:rPr lang="en-GB" sz="4000" b="1" dirty="0"/>
              <a:t>KEY Updates cont’d</a:t>
            </a:r>
            <a:endParaRPr lang="en-US" sz="4000" b="1" dirty="0"/>
          </a:p>
        </p:txBody>
      </p:sp>
      <p:sp>
        <p:nvSpPr>
          <p:cNvPr id="3" name="Content Placeholder 2">
            <a:extLst>
              <a:ext uri="{FF2B5EF4-FFF2-40B4-BE49-F238E27FC236}">
                <a16:creationId xmlns:a16="http://schemas.microsoft.com/office/drawing/2014/main" id="{E3DB0EB4-15C5-4BCE-8E5D-DD2904878E78}"/>
              </a:ext>
            </a:extLst>
          </p:cNvPr>
          <p:cNvSpPr>
            <a:spLocks noGrp="1"/>
          </p:cNvSpPr>
          <p:nvPr>
            <p:ph idx="1"/>
          </p:nvPr>
        </p:nvSpPr>
        <p:spPr>
          <a:xfrm>
            <a:off x="838200" y="1471613"/>
            <a:ext cx="10515600" cy="4705349"/>
          </a:xfrm>
        </p:spPr>
        <p:txBody>
          <a:bodyPr>
            <a:normAutofit fontScale="85000" lnSpcReduction="10000"/>
          </a:bodyPr>
          <a:lstStyle/>
          <a:p>
            <a:r>
              <a:rPr lang="en-GB" dirty="0"/>
              <a:t>New suffixes have been introduced-S.21 (‘Limited Company’(LTD), PLC,LBG,PLBG,PRUC,PUC etc.)</a:t>
            </a:r>
          </a:p>
          <a:p>
            <a:r>
              <a:rPr lang="en-US" dirty="0"/>
              <a:t>Age 18, not 21 anymore</a:t>
            </a:r>
          </a:p>
          <a:p>
            <a:r>
              <a:rPr lang="en-US" dirty="0"/>
              <a:t>No required minimum capital </a:t>
            </a:r>
          </a:p>
          <a:p>
            <a:r>
              <a:rPr lang="en-US" dirty="0">
                <a:ea typeface="Times New Roman"/>
                <a:cs typeface="Times New Roman"/>
              </a:rPr>
              <a:t>No Certificate to Commence Business </a:t>
            </a:r>
          </a:p>
          <a:p>
            <a:r>
              <a:rPr lang="en-US" dirty="0">
                <a:cs typeface="Times New Roman"/>
              </a:rPr>
              <a:t>Electronic Transactions to promote digitization</a:t>
            </a:r>
          </a:p>
          <a:p>
            <a:r>
              <a:rPr lang="x-none" dirty="0"/>
              <a:t>There is established </a:t>
            </a:r>
            <a:r>
              <a:rPr lang="en-US" dirty="0"/>
              <a:t>an</a:t>
            </a:r>
            <a:r>
              <a:rPr lang="x-none" dirty="0"/>
              <a:t> </a:t>
            </a:r>
            <a:r>
              <a:rPr lang="en-US" dirty="0"/>
              <a:t>O</a:t>
            </a:r>
            <a:r>
              <a:rPr lang="x-none" dirty="0"/>
              <a:t>fficial </a:t>
            </a:r>
            <a:r>
              <a:rPr lang="en-US" dirty="0"/>
              <a:t>B</a:t>
            </a:r>
            <a:r>
              <a:rPr lang="x-none" dirty="0"/>
              <a:t>ulletin known as the Companies Bulletin</a:t>
            </a:r>
            <a:r>
              <a:rPr lang="en-US" dirty="0"/>
              <a:t> to</a:t>
            </a:r>
            <a:r>
              <a:rPr lang="en-US" dirty="0">
                <a:cs typeface="Times New Roman"/>
              </a:rPr>
              <a:t> contain notifications in respect of companies</a:t>
            </a:r>
          </a:p>
          <a:p>
            <a:r>
              <a:rPr lang="en-US" dirty="0">
                <a:cs typeface="Times New Roman"/>
              </a:rPr>
              <a:t>Unclaimed Dividends are to be transferred to the ORC under sections 73 and 74 of Act 992 and managed for 7 years after which if dividend is still unclaimed, 50% would  be transferred to the Consolidated Fund and 50% lodged in the ORC’s interest bearing Account to be used for investor education, research, entrepreneurial development and advancement in Company Law.</a:t>
            </a:r>
            <a:endParaRPr lang="en-GB" dirty="0"/>
          </a:p>
          <a:p>
            <a:endParaRPr lang="en-US" dirty="0"/>
          </a:p>
        </p:txBody>
      </p:sp>
    </p:spTree>
    <p:extLst>
      <p:ext uri="{BB962C8B-B14F-4D97-AF65-F5344CB8AC3E}">
        <p14:creationId xmlns:p14="http://schemas.microsoft.com/office/powerpoint/2010/main" val="2983939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3764"/>
            <a:ext cx="10515600" cy="582504"/>
          </a:xfrm>
        </p:spPr>
        <p:txBody>
          <a:bodyPr>
            <a:normAutofit fontScale="90000"/>
          </a:bodyPr>
          <a:lstStyle/>
          <a:p>
            <a:r>
              <a:rPr lang="en-GB" sz="4000" b="1" dirty="0"/>
              <a:t>KEY Updates-cont’d</a:t>
            </a:r>
          </a:p>
        </p:txBody>
      </p:sp>
      <p:sp>
        <p:nvSpPr>
          <p:cNvPr id="3" name="Content Placeholder 2"/>
          <p:cNvSpPr>
            <a:spLocks noGrp="1"/>
          </p:cNvSpPr>
          <p:nvPr>
            <p:ph idx="1"/>
          </p:nvPr>
        </p:nvSpPr>
        <p:spPr>
          <a:xfrm>
            <a:off x="838200" y="1557867"/>
            <a:ext cx="10515600" cy="4619095"/>
          </a:xfrm>
        </p:spPr>
        <p:txBody>
          <a:bodyPr>
            <a:normAutofit/>
          </a:bodyPr>
          <a:lstStyle/>
          <a:p>
            <a:endParaRPr lang="en-GB" sz="2200" dirty="0"/>
          </a:p>
          <a:p>
            <a:r>
              <a:rPr lang="en-GB" dirty="0"/>
              <a:t>Accounting terms modified to conform to IFRS Standards as adopted by the Institute of Chartered Accountants Ghana (ICAG)</a:t>
            </a:r>
          </a:p>
          <a:p>
            <a:r>
              <a:rPr lang="en-GB" dirty="0" err="1"/>
              <a:t>Eg</a:t>
            </a:r>
            <a:r>
              <a:rPr lang="en-GB" dirty="0"/>
              <a:t>. </a:t>
            </a:r>
            <a:r>
              <a:rPr lang="en-US" dirty="0"/>
              <a:t>Financial Statements, not Accounts /Income statement, not Profit and Loss Account/Equity shares instead ordinary shares</a:t>
            </a:r>
          </a:p>
          <a:p>
            <a:r>
              <a:rPr lang="en-US" dirty="0"/>
              <a:t>Auditor rotation/cooling off period ( 6 years for each Auditor and a cooling period of 6 years (s.139(11))*</a:t>
            </a:r>
            <a:endParaRPr lang="en-GB"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79585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E861EEA-54D8-C945-830E-A96DF30F9804}"/>
              </a:ext>
            </a:extLst>
          </p:cNvPr>
          <p:cNvPicPr>
            <a:picLocks noGrp="1" noChangeAspect="1"/>
          </p:cNvPicPr>
          <p:nvPr>
            <p:ph idx="1"/>
          </p:nvPr>
        </p:nvPicPr>
        <p:blipFill>
          <a:blip r:embed="rId2"/>
          <a:stretch>
            <a:fillRect/>
          </a:stretch>
        </p:blipFill>
        <p:spPr>
          <a:xfrm>
            <a:off x="156411" y="517359"/>
            <a:ext cx="11663055" cy="6204116"/>
          </a:xfrm>
          <a:prstGeom prst="rect">
            <a:avLst/>
          </a:prstGeom>
          <a:noFill/>
        </p:spPr>
      </p:pic>
      <p:sp>
        <p:nvSpPr>
          <p:cNvPr id="6" name="Slide Number Placeholder 5">
            <a:extLst>
              <a:ext uri="{FF2B5EF4-FFF2-40B4-BE49-F238E27FC236}">
                <a16:creationId xmlns:a16="http://schemas.microsoft.com/office/drawing/2014/main" id="{D72DBB56-7A2A-D64E-A725-F2699CB13F9F}"/>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05D75D4F-20CC-4393-AC7F-58F5DBF138CA}" type="slidenum">
              <a:rPr lang="en-US" smtClean="0"/>
              <a:pPr>
                <a:spcAft>
                  <a:spcPts val="600"/>
                </a:spcAft>
              </a:pPr>
              <a:t>14</a:t>
            </a:fld>
            <a:endParaRPr lang="en-US" dirty="0"/>
          </a:p>
        </p:txBody>
      </p:sp>
    </p:spTree>
    <p:extLst>
      <p:ext uri="{BB962C8B-B14F-4D97-AF65-F5344CB8AC3E}">
        <p14:creationId xmlns:p14="http://schemas.microsoft.com/office/powerpoint/2010/main" val="3614529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6255"/>
            <a:ext cx="10515600" cy="736270"/>
          </a:xfrm>
        </p:spPr>
        <p:txBody>
          <a:bodyPr>
            <a:normAutofit/>
          </a:bodyPr>
          <a:lstStyle/>
          <a:p>
            <a:r>
              <a:rPr lang="en-GB" sz="4000" dirty="0"/>
              <a:t>KEY UPDATES-cont’d</a:t>
            </a:r>
          </a:p>
        </p:txBody>
      </p:sp>
      <p:sp>
        <p:nvSpPr>
          <p:cNvPr id="3" name="Content Placeholder 2"/>
          <p:cNvSpPr>
            <a:spLocks noGrp="1"/>
          </p:cNvSpPr>
          <p:nvPr>
            <p:ph idx="1"/>
          </p:nvPr>
        </p:nvSpPr>
        <p:spPr>
          <a:xfrm>
            <a:off x="242888" y="1104405"/>
            <a:ext cx="11530012" cy="5132909"/>
          </a:xfrm>
        </p:spPr>
        <p:txBody>
          <a:bodyPr>
            <a:normAutofit fontScale="40000" lnSpcReduction="20000"/>
          </a:bodyPr>
          <a:lstStyle/>
          <a:p>
            <a:pPr marL="0" indent="0">
              <a:buNone/>
            </a:pPr>
            <a:r>
              <a:rPr lang="en-US" sz="6000" b="1" dirty="0"/>
              <a:t>Improved Corporate Governance and Professionalism</a:t>
            </a:r>
          </a:p>
          <a:p>
            <a:pPr marL="0" indent="0">
              <a:buNone/>
            </a:pPr>
            <a:r>
              <a:rPr lang="en-US" sz="6800" dirty="0"/>
              <a:t>Qualification of Company Secretary (s.211 (3)(a) to (e)</a:t>
            </a:r>
          </a:p>
          <a:p>
            <a:pPr marL="0" indent="0">
              <a:buNone/>
            </a:pPr>
            <a:endParaRPr lang="en-GB" sz="6800" dirty="0"/>
          </a:p>
          <a:p>
            <a:r>
              <a:rPr lang="en-GB" sz="6800" dirty="0"/>
              <a:t>Companies are now required to appoint a Company Secretary duly qualified under the Act to perform the duties of a Company Secretary.</a:t>
            </a:r>
          </a:p>
          <a:p>
            <a:endParaRPr lang="en-GB" sz="6800" dirty="0"/>
          </a:p>
          <a:p>
            <a:r>
              <a:rPr lang="en-GB" sz="6800" dirty="0"/>
              <a:t>The Directors of a Company shall not appoint a person as a Company Secretary unless that person;</a:t>
            </a:r>
          </a:p>
          <a:p>
            <a:endParaRPr lang="en-GB" sz="6800" dirty="0"/>
          </a:p>
          <a:p>
            <a:pPr marL="0" lvl="0" indent="0">
              <a:buNone/>
            </a:pPr>
            <a:r>
              <a:rPr lang="en-GB" sz="6800" dirty="0"/>
              <a:t>has obtained a professional qualification or tertiary level qualification with an offering in company law practice and administration that enables the person to have the knowledge and perform the functions of a Company Secretary;</a:t>
            </a:r>
          </a:p>
          <a:p>
            <a:pPr marL="0" indent="0">
              <a:buNone/>
            </a:pPr>
            <a:endParaRPr lang="en-GB" sz="6800" dirty="0"/>
          </a:p>
          <a:p>
            <a:endParaRPr lang="en-GB" sz="2200" b="1" dirty="0"/>
          </a:p>
        </p:txBody>
      </p:sp>
    </p:spTree>
    <p:extLst>
      <p:ext uri="{BB962C8B-B14F-4D97-AF65-F5344CB8AC3E}">
        <p14:creationId xmlns:p14="http://schemas.microsoft.com/office/powerpoint/2010/main" val="2483584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8764"/>
            <a:ext cx="10515600" cy="534389"/>
          </a:xfrm>
        </p:spPr>
        <p:txBody>
          <a:bodyPr>
            <a:noAutofit/>
          </a:bodyPr>
          <a:lstStyle/>
          <a:p>
            <a:r>
              <a:rPr lang="en-GB" sz="3600" b="1" dirty="0"/>
              <a:t>KEY UPDATES- cont’d</a:t>
            </a:r>
          </a:p>
        </p:txBody>
      </p:sp>
      <p:sp>
        <p:nvSpPr>
          <p:cNvPr id="3" name="Content Placeholder 2"/>
          <p:cNvSpPr>
            <a:spLocks noGrp="1"/>
          </p:cNvSpPr>
          <p:nvPr>
            <p:ph idx="1"/>
          </p:nvPr>
        </p:nvSpPr>
        <p:spPr>
          <a:xfrm>
            <a:off x="838200" y="1033153"/>
            <a:ext cx="10515600" cy="5143810"/>
          </a:xfrm>
        </p:spPr>
        <p:txBody>
          <a:bodyPr>
            <a:normAutofit lnSpcReduction="10000"/>
          </a:bodyPr>
          <a:lstStyle/>
          <a:p>
            <a:endParaRPr lang="en-US" dirty="0"/>
          </a:p>
          <a:p>
            <a:r>
              <a:rPr lang="en-US" dirty="0"/>
              <a:t>Has been appointed a Company Secretary Trainee or has held office under a qualified Company Secretary for at least three (3) years; or </a:t>
            </a:r>
          </a:p>
          <a:p>
            <a:endParaRPr lang="en-US" dirty="0"/>
          </a:p>
          <a:p>
            <a:r>
              <a:rPr lang="en-US" dirty="0"/>
              <a:t>is a member in good standing of the Institute of Chartered Secretaries and Administrators or the Institute of Chartered Accountants Ghana</a:t>
            </a:r>
          </a:p>
          <a:p>
            <a:r>
              <a:rPr lang="en-GB" dirty="0"/>
              <a:t>Having been enrolled to practice, is in good standing as a Barrister or Solicitor in the Republic, or</a:t>
            </a:r>
          </a:p>
          <a:p>
            <a:endParaRPr lang="en-GB" dirty="0"/>
          </a:p>
          <a:p>
            <a:r>
              <a:rPr lang="en-GB" dirty="0"/>
              <a:t>By virtue of an academic qualification, or as a member of a professional body, appears to the Directors as capable of performing the functions of a secretary of the Company.</a:t>
            </a:r>
          </a:p>
        </p:txBody>
      </p:sp>
    </p:spTree>
    <p:extLst>
      <p:ext uri="{BB962C8B-B14F-4D97-AF65-F5344CB8AC3E}">
        <p14:creationId xmlns:p14="http://schemas.microsoft.com/office/powerpoint/2010/main" val="3438022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5014"/>
            <a:ext cx="10515600" cy="570016"/>
          </a:xfrm>
        </p:spPr>
        <p:txBody>
          <a:bodyPr>
            <a:normAutofit fontScale="90000"/>
          </a:bodyPr>
          <a:lstStyle/>
          <a:p>
            <a:r>
              <a:rPr lang="en-GB" b="1" dirty="0"/>
              <a:t>KEY UPDATES - cont’d</a:t>
            </a:r>
          </a:p>
        </p:txBody>
      </p:sp>
      <p:sp>
        <p:nvSpPr>
          <p:cNvPr id="3" name="Content Placeholder 2"/>
          <p:cNvSpPr>
            <a:spLocks noGrp="1"/>
          </p:cNvSpPr>
          <p:nvPr>
            <p:ph idx="1"/>
          </p:nvPr>
        </p:nvSpPr>
        <p:spPr>
          <a:xfrm>
            <a:off x="561363" y="1145698"/>
            <a:ext cx="10515600" cy="5131933"/>
          </a:xfrm>
          <a:solidFill>
            <a:schemeClr val="accent4">
              <a:lumMod val="20000"/>
              <a:lumOff val="80000"/>
            </a:schemeClr>
          </a:solidFill>
        </p:spPr>
        <p:txBody>
          <a:bodyPr/>
          <a:lstStyle/>
          <a:p>
            <a:pPr marL="0" indent="0">
              <a:buNone/>
            </a:pPr>
            <a:endParaRPr lang="en-US" b="1" dirty="0"/>
          </a:p>
          <a:p>
            <a:pPr marL="0" indent="0">
              <a:buNone/>
            </a:pPr>
            <a:r>
              <a:rPr lang="en-US" b="1" dirty="0"/>
              <a:t>Duties of Company Secretary s. 212 </a:t>
            </a:r>
            <a:endParaRPr lang="en-GB" dirty="0"/>
          </a:p>
          <a:p>
            <a:r>
              <a:rPr lang="en-GB" sz="3200" dirty="0"/>
              <a:t>It includes but is not limited to:</a:t>
            </a:r>
          </a:p>
          <a:p>
            <a:r>
              <a:rPr lang="en-GB" sz="3200" dirty="0"/>
              <a:t>Assisting the Board to comply with the Constitution of the company and with any relevant enactment;</a:t>
            </a:r>
          </a:p>
          <a:p>
            <a:r>
              <a:rPr lang="en-GB" sz="3200" dirty="0"/>
              <a:t>Keeping and maintaining the Statutory Registers, Books and records of the company;</a:t>
            </a:r>
          </a:p>
          <a:p>
            <a:r>
              <a:rPr lang="en-GB" sz="3200" dirty="0"/>
              <a:t>Ensuring that all the statutory Forms and Returns are duly filed with the Registrar.</a:t>
            </a:r>
          </a:p>
          <a:p>
            <a:endParaRPr lang="en-GB" dirty="0"/>
          </a:p>
        </p:txBody>
      </p:sp>
    </p:spTree>
    <p:extLst>
      <p:ext uri="{BB962C8B-B14F-4D97-AF65-F5344CB8AC3E}">
        <p14:creationId xmlns:p14="http://schemas.microsoft.com/office/powerpoint/2010/main" val="3762975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73026"/>
          </a:xfrm>
        </p:spPr>
        <p:txBody>
          <a:bodyPr>
            <a:normAutofit fontScale="90000"/>
          </a:bodyPr>
          <a:lstStyle/>
          <a:p>
            <a:r>
              <a:rPr lang="en-GB" sz="3600" b="1" dirty="0"/>
              <a:t>KEY UPDATES- cont’d</a:t>
            </a:r>
            <a:endParaRPr lang="en-GB" sz="3600" dirty="0">
              <a:latin typeface="+mn-lt"/>
            </a:endParaRPr>
          </a:p>
        </p:txBody>
      </p:sp>
      <p:sp>
        <p:nvSpPr>
          <p:cNvPr id="3" name="Content Placeholder 2"/>
          <p:cNvSpPr>
            <a:spLocks noGrp="1"/>
          </p:cNvSpPr>
          <p:nvPr>
            <p:ph idx="1"/>
          </p:nvPr>
        </p:nvSpPr>
        <p:spPr>
          <a:xfrm>
            <a:off x="838200" y="1140031"/>
            <a:ext cx="10515600" cy="5036931"/>
          </a:xfrm>
        </p:spPr>
        <p:txBody>
          <a:bodyPr>
            <a:normAutofit/>
          </a:bodyPr>
          <a:lstStyle/>
          <a:p>
            <a:pPr marL="0" indent="0">
              <a:buNone/>
            </a:pPr>
            <a:r>
              <a:rPr lang="en-GB" b="1" dirty="0"/>
              <a:t>Directors</a:t>
            </a:r>
          </a:p>
          <a:p>
            <a:r>
              <a:rPr lang="en-GB" dirty="0"/>
              <a:t>A person shall not be appointed a director unless the person before the appointment:</a:t>
            </a:r>
          </a:p>
          <a:p>
            <a:endParaRPr lang="en-GB" dirty="0"/>
          </a:p>
          <a:p>
            <a:r>
              <a:rPr lang="en-GB" dirty="0"/>
              <a:t>Makes a statutory declaration (S. 13 (2)(h) ) to the company to the effect that the person has not within the preceding five years of the application for incorporation been:</a:t>
            </a:r>
          </a:p>
          <a:p>
            <a:r>
              <a:rPr lang="en-GB" dirty="0"/>
              <a:t>Charged with or convicted of a criminal offence involving fraud or dishonesty </a:t>
            </a:r>
          </a:p>
          <a:p>
            <a:endParaRPr lang="en-GB" dirty="0"/>
          </a:p>
        </p:txBody>
      </p:sp>
    </p:spTree>
    <p:extLst>
      <p:ext uri="{BB962C8B-B14F-4D97-AF65-F5344CB8AC3E}">
        <p14:creationId xmlns:p14="http://schemas.microsoft.com/office/powerpoint/2010/main" val="64384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942" y="308758"/>
            <a:ext cx="10515600" cy="629393"/>
          </a:xfrm>
        </p:spPr>
        <p:txBody>
          <a:bodyPr>
            <a:normAutofit/>
          </a:bodyPr>
          <a:lstStyle/>
          <a:p>
            <a:r>
              <a:rPr lang="en-GB" sz="3600" b="1" dirty="0"/>
              <a:t>KEY UPDATES- cont’d</a:t>
            </a:r>
          </a:p>
        </p:txBody>
      </p:sp>
      <p:sp>
        <p:nvSpPr>
          <p:cNvPr id="3" name="Content Placeholder 2"/>
          <p:cNvSpPr>
            <a:spLocks noGrp="1"/>
          </p:cNvSpPr>
          <p:nvPr>
            <p:ph idx="1"/>
          </p:nvPr>
        </p:nvSpPr>
        <p:spPr>
          <a:xfrm>
            <a:off x="561109" y="1090551"/>
            <a:ext cx="10515600" cy="5238811"/>
          </a:xfrm>
        </p:spPr>
        <p:txBody>
          <a:bodyPr/>
          <a:lstStyle/>
          <a:p>
            <a:pPr marL="0" indent="0">
              <a:buNone/>
            </a:pPr>
            <a:r>
              <a:rPr lang="en-US" b="1" dirty="0"/>
              <a:t>Directors</a:t>
            </a:r>
          </a:p>
          <a:p>
            <a:r>
              <a:rPr lang="en-US" dirty="0"/>
              <a:t>Charged with or convicted of a criminal offence relating to the promotion, incorporation or management of a company</a:t>
            </a:r>
          </a:p>
          <a:p>
            <a:endParaRPr lang="en-US" dirty="0"/>
          </a:p>
          <a:p>
            <a:r>
              <a:rPr lang="en-US" dirty="0"/>
              <a:t>Has been a Director or senior Manager of a company that has become insolvent and if the person has been, the date of insolvency and that particular company</a:t>
            </a:r>
          </a:p>
          <a:p>
            <a:r>
              <a:rPr lang="en-GB" dirty="0"/>
              <a:t>He should have consented to be a Director and filed the consent within 28 days.</a:t>
            </a:r>
          </a:p>
          <a:p>
            <a:endParaRPr lang="en-GB" dirty="0"/>
          </a:p>
        </p:txBody>
      </p:sp>
    </p:spTree>
    <p:extLst>
      <p:ext uri="{BB962C8B-B14F-4D97-AF65-F5344CB8AC3E}">
        <p14:creationId xmlns:p14="http://schemas.microsoft.com/office/powerpoint/2010/main" val="1994607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A2661-7733-714B-89A0-E883CA5C4DE1}"/>
              </a:ext>
            </a:extLst>
          </p:cNvPr>
          <p:cNvSpPr>
            <a:spLocks noGrp="1"/>
          </p:cNvSpPr>
          <p:nvPr>
            <p:ph type="title"/>
          </p:nvPr>
        </p:nvSpPr>
        <p:spPr/>
        <p:txBody>
          <a:bodyPr/>
          <a:lstStyle/>
          <a:p>
            <a:r>
              <a:rPr lang="x-none" b="1"/>
              <a:t>Outline</a:t>
            </a:r>
          </a:p>
        </p:txBody>
      </p:sp>
      <p:sp>
        <p:nvSpPr>
          <p:cNvPr id="3" name="Content Placeholder 2">
            <a:extLst>
              <a:ext uri="{FF2B5EF4-FFF2-40B4-BE49-F238E27FC236}">
                <a16:creationId xmlns:a16="http://schemas.microsoft.com/office/drawing/2014/main" id="{D2D225D7-DC7E-A84D-B97E-D359262D8A05}"/>
              </a:ext>
            </a:extLst>
          </p:cNvPr>
          <p:cNvSpPr>
            <a:spLocks noGrp="1"/>
          </p:cNvSpPr>
          <p:nvPr>
            <p:ph idx="1"/>
          </p:nvPr>
        </p:nvSpPr>
        <p:spPr/>
        <p:txBody>
          <a:bodyPr/>
          <a:lstStyle/>
          <a:p>
            <a:pPr marL="0" indent="0">
              <a:buNone/>
            </a:pPr>
            <a:endParaRPr lang="x-none" dirty="0"/>
          </a:p>
          <a:p>
            <a:r>
              <a:rPr lang="x-none" dirty="0"/>
              <a:t>The Office of the Registrar of Companies (ORC)</a:t>
            </a:r>
          </a:p>
          <a:p>
            <a:r>
              <a:rPr lang="x-none" dirty="0"/>
              <a:t>T</a:t>
            </a:r>
            <a:r>
              <a:rPr lang="en-GB" dirty="0"/>
              <a:t>h</a:t>
            </a:r>
            <a:r>
              <a:rPr lang="x-none" dirty="0"/>
              <a:t>e </a:t>
            </a:r>
            <a:r>
              <a:rPr lang="en-US" dirty="0"/>
              <a:t>Objects and </a:t>
            </a:r>
            <a:r>
              <a:rPr lang="en-GB" dirty="0"/>
              <a:t>Mandate</a:t>
            </a:r>
            <a:r>
              <a:rPr lang="x-none" dirty="0"/>
              <a:t> of the ORC</a:t>
            </a:r>
            <a:endParaRPr lang="en-US" dirty="0"/>
          </a:p>
          <a:p>
            <a:r>
              <a:rPr lang="en-GH" dirty="0"/>
              <a:t>Key </a:t>
            </a:r>
            <a:r>
              <a:rPr lang="en-GB" dirty="0"/>
              <a:t>Updates</a:t>
            </a:r>
            <a:r>
              <a:rPr lang="en-GH" dirty="0"/>
              <a:t> </a:t>
            </a:r>
            <a:r>
              <a:rPr lang="en-GB" dirty="0"/>
              <a:t>relating to the ORC</a:t>
            </a:r>
            <a:endParaRPr lang="x-none" dirty="0"/>
          </a:p>
          <a:p>
            <a:r>
              <a:rPr lang="en-GB" dirty="0"/>
              <a:t>The Beneficial Ownership (BO) Regime </a:t>
            </a:r>
          </a:p>
          <a:p>
            <a:r>
              <a:rPr lang="en-GB" dirty="0"/>
              <a:t>Brief introduction to the Corporate Insolvency &amp; Restructuring Act (CIRA)</a:t>
            </a:r>
          </a:p>
          <a:p>
            <a:r>
              <a:rPr lang="en-GB" dirty="0"/>
              <a:t>Conclusion</a:t>
            </a:r>
            <a:endParaRPr lang="x-none" dirty="0"/>
          </a:p>
        </p:txBody>
      </p:sp>
      <p:sp>
        <p:nvSpPr>
          <p:cNvPr id="4" name="Footer Placeholder 3"/>
          <p:cNvSpPr>
            <a:spLocks noGrp="1"/>
          </p:cNvSpPr>
          <p:nvPr>
            <p:ph type="ftr" sz="quarter" idx="11"/>
          </p:nvPr>
        </p:nvSpPr>
        <p:spPr/>
        <p:txBody>
          <a:bodyPr/>
          <a:lstStyle/>
          <a:p>
            <a:r>
              <a:rPr lang="en-US" dirty="0"/>
              <a:t>Office of  the Registrar of Companies</a:t>
            </a:r>
          </a:p>
        </p:txBody>
      </p:sp>
      <p:sp>
        <p:nvSpPr>
          <p:cNvPr id="5" name="Hexagon 4">
            <a:extLst>
              <a:ext uri="{FF2B5EF4-FFF2-40B4-BE49-F238E27FC236}">
                <a16:creationId xmlns:a16="http://schemas.microsoft.com/office/drawing/2014/main" id="{D64B502E-DFCF-F20B-2EB2-6FA375861CB4}"/>
              </a:ext>
            </a:extLst>
          </p:cNvPr>
          <p:cNvSpPr/>
          <p:nvPr/>
        </p:nvSpPr>
        <p:spPr>
          <a:xfrm>
            <a:off x="-169046" y="4116993"/>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6" name="Hexagon 5">
            <a:extLst>
              <a:ext uri="{FF2B5EF4-FFF2-40B4-BE49-F238E27FC236}">
                <a16:creationId xmlns:a16="http://schemas.microsoft.com/office/drawing/2014/main" id="{0669149C-7FFA-C2E5-766B-35F3F304933C}"/>
              </a:ext>
            </a:extLst>
          </p:cNvPr>
          <p:cNvSpPr/>
          <p:nvPr/>
        </p:nvSpPr>
        <p:spPr>
          <a:xfrm>
            <a:off x="10254037" y="3120366"/>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7" name="Hexagon 6">
            <a:extLst>
              <a:ext uri="{FF2B5EF4-FFF2-40B4-BE49-F238E27FC236}">
                <a16:creationId xmlns:a16="http://schemas.microsoft.com/office/drawing/2014/main" id="{DFFAE606-B484-4107-FDC7-614D58B4DCE5}"/>
              </a:ext>
            </a:extLst>
          </p:cNvPr>
          <p:cNvSpPr/>
          <p:nvPr/>
        </p:nvSpPr>
        <p:spPr>
          <a:xfrm>
            <a:off x="5086393" y="1309738"/>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8" name="Hexagon 7">
            <a:extLst>
              <a:ext uri="{FF2B5EF4-FFF2-40B4-BE49-F238E27FC236}">
                <a16:creationId xmlns:a16="http://schemas.microsoft.com/office/drawing/2014/main" id="{D380E223-B914-6ACD-2190-36015DDDB81F}"/>
              </a:ext>
            </a:extLst>
          </p:cNvPr>
          <p:cNvSpPr/>
          <p:nvPr/>
        </p:nvSpPr>
        <p:spPr>
          <a:xfrm>
            <a:off x="1493827" y="4994437"/>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9" name="Hexagon 8">
            <a:extLst>
              <a:ext uri="{FF2B5EF4-FFF2-40B4-BE49-F238E27FC236}">
                <a16:creationId xmlns:a16="http://schemas.microsoft.com/office/drawing/2014/main" id="{779916EA-E41C-8473-954F-FAD189383957}"/>
              </a:ext>
            </a:extLst>
          </p:cNvPr>
          <p:cNvSpPr/>
          <p:nvPr/>
        </p:nvSpPr>
        <p:spPr>
          <a:xfrm>
            <a:off x="10245264" y="1346341"/>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0" name="Hexagon 9">
            <a:extLst>
              <a:ext uri="{FF2B5EF4-FFF2-40B4-BE49-F238E27FC236}">
                <a16:creationId xmlns:a16="http://schemas.microsoft.com/office/drawing/2014/main" id="{A5BB2EC0-0D4E-5BE5-5457-A48B8DA20E8B}"/>
              </a:ext>
            </a:extLst>
          </p:cNvPr>
          <p:cNvSpPr/>
          <p:nvPr/>
        </p:nvSpPr>
        <p:spPr>
          <a:xfrm>
            <a:off x="8668694" y="4225614"/>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DFD8E40-78F7-536E-253E-3B9706C4B7AC}"/>
              </a:ext>
            </a:extLst>
          </p:cNvPr>
          <p:cNvSpPr/>
          <p:nvPr/>
        </p:nvSpPr>
        <p:spPr>
          <a:xfrm>
            <a:off x="10476288" y="25587"/>
            <a:ext cx="906539" cy="906539"/>
          </a:xfrm>
          <a:prstGeom prst="rect">
            <a:avLst/>
          </a:prstGeom>
          <a:solidFill>
            <a:srgbClr val="2B2666">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Oval 13">
            <a:extLst>
              <a:ext uri="{FF2B5EF4-FFF2-40B4-BE49-F238E27FC236}">
                <a16:creationId xmlns:a16="http://schemas.microsoft.com/office/drawing/2014/main" id="{57B330C2-BEA9-463F-0DEE-DDCB31D14401}"/>
              </a:ext>
            </a:extLst>
          </p:cNvPr>
          <p:cNvSpPr/>
          <p:nvPr/>
        </p:nvSpPr>
        <p:spPr>
          <a:xfrm flipH="1">
            <a:off x="11285461" y="875808"/>
            <a:ext cx="906539" cy="906539"/>
          </a:xfrm>
          <a:prstGeom prst="ellipse">
            <a:avLst/>
          </a:prstGeom>
          <a:solidFill>
            <a:srgbClr val="00AB98">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Triangle 5">
            <a:extLst>
              <a:ext uri="{FF2B5EF4-FFF2-40B4-BE49-F238E27FC236}">
                <a16:creationId xmlns:a16="http://schemas.microsoft.com/office/drawing/2014/main" id="{22D579B8-1E7E-4018-0C1E-4B3CE88E0864}"/>
              </a:ext>
            </a:extLst>
          </p:cNvPr>
          <p:cNvSpPr/>
          <p:nvPr/>
        </p:nvSpPr>
        <p:spPr>
          <a:xfrm>
            <a:off x="11529179" y="1690688"/>
            <a:ext cx="1267654" cy="1092805"/>
          </a:xfrm>
          <a:prstGeom prst="triangle">
            <a:avLst/>
          </a:prstGeom>
          <a:solidFill>
            <a:srgbClr val="4472C4">
              <a:alpha val="4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764823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82917"/>
            <a:ext cx="8991600" cy="515305"/>
          </a:xfrm>
        </p:spPr>
        <p:txBody>
          <a:bodyPr>
            <a:normAutofit fontScale="90000"/>
          </a:bodyPr>
          <a:lstStyle/>
          <a:p>
            <a:r>
              <a:rPr lang="en-GB" b="1" dirty="0"/>
              <a:t>KEEPING COMPANY REGISTERS </a:t>
            </a:r>
          </a:p>
        </p:txBody>
      </p:sp>
      <p:sp>
        <p:nvSpPr>
          <p:cNvPr id="3" name="Content Placeholder 2"/>
          <p:cNvSpPr>
            <a:spLocks noGrp="1"/>
          </p:cNvSpPr>
          <p:nvPr>
            <p:ph idx="1"/>
          </p:nvPr>
        </p:nvSpPr>
        <p:spPr>
          <a:xfrm>
            <a:off x="986118" y="1780988"/>
            <a:ext cx="9224682" cy="4600340"/>
          </a:xfrm>
        </p:spPr>
        <p:txBody>
          <a:bodyPr>
            <a:normAutofit/>
          </a:bodyPr>
          <a:lstStyle/>
          <a:p>
            <a:r>
              <a:rPr lang="en-GB" dirty="0"/>
              <a:t>Register of Members S. 35</a:t>
            </a:r>
          </a:p>
          <a:p>
            <a:pPr marL="0" indent="0">
              <a:buNone/>
            </a:pPr>
            <a:r>
              <a:rPr lang="en-GB" dirty="0"/>
              <a:t>Shall contain names, addresses, shares held paid for and remaining due), nature of interest held, date of ceasing to be a member, BO info </a:t>
            </a:r>
            <a:r>
              <a:rPr lang="en-GB" dirty="0" err="1"/>
              <a:t>etc</a:t>
            </a:r>
            <a:endParaRPr lang="en-GB" dirty="0"/>
          </a:p>
          <a:p>
            <a:pPr marL="0" indent="0">
              <a:buNone/>
            </a:pPr>
            <a:r>
              <a:rPr lang="en-GB" dirty="0"/>
              <a:t>*A Company may arrange for a Registration Officer to undertake these duties externally.</a:t>
            </a:r>
          </a:p>
          <a:p>
            <a:pPr>
              <a:buFont typeface="Arial" charset="0"/>
              <a:buChar char="•"/>
            </a:pPr>
            <a:r>
              <a:rPr lang="en-GB" dirty="0"/>
              <a:t>Register of Debentures S. 99</a:t>
            </a:r>
          </a:p>
          <a:p>
            <a:pPr marL="0" indent="0">
              <a:buNone/>
            </a:pPr>
            <a:r>
              <a:rPr lang="en-GB" dirty="0"/>
              <a:t>Shall be kept at the address at which the Register of Members is kept and similar rules shall apply</a:t>
            </a:r>
          </a:p>
          <a:p>
            <a:pPr>
              <a:buFont typeface="Arial" charset="0"/>
              <a:buChar char="•"/>
            </a:pPr>
            <a:endParaRPr lang="en-GB" sz="2200" dirty="0"/>
          </a:p>
          <a:p>
            <a:pPr marL="0" indent="0">
              <a:buNone/>
            </a:pPr>
            <a:endParaRPr lang="en-GB" sz="2200" dirty="0"/>
          </a:p>
        </p:txBody>
      </p:sp>
    </p:spTree>
    <p:extLst>
      <p:ext uri="{BB962C8B-B14F-4D97-AF65-F5344CB8AC3E}">
        <p14:creationId xmlns:p14="http://schemas.microsoft.com/office/powerpoint/2010/main" val="921305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7507"/>
            <a:ext cx="8825089" cy="570015"/>
          </a:xfrm>
        </p:spPr>
        <p:txBody>
          <a:bodyPr>
            <a:normAutofit fontScale="90000"/>
          </a:bodyPr>
          <a:lstStyle/>
          <a:p>
            <a:r>
              <a:rPr lang="en-GB" sz="4000" b="1" dirty="0"/>
              <a:t>KEEPING COMPANY REGISTERS cont’d</a:t>
            </a:r>
          </a:p>
        </p:txBody>
      </p:sp>
      <p:sp>
        <p:nvSpPr>
          <p:cNvPr id="3" name="Content Placeholder 2"/>
          <p:cNvSpPr>
            <a:spLocks noGrp="1"/>
          </p:cNvSpPr>
          <p:nvPr>
            <p:ph idx="1"/>
          </p:nvPr>
        </p:nvSpPr>
        <p:spPr>
          <a:xfrm>
            <a:off x="838200" y="961901"/>
            <a:ext cx="10515600" cy="5215062"/>
          </a:xfrm>
        </p:spPr>
        <p:txBody>
          <a:bodyPr>
            <a:normAutofit/>
          </a:bodyPr>
          <a:lstStyle/>
          <a:p>
            <a:pPr marL="0" indent="0">
              <a:buNone/>
            </a:pPr>
            <a:r>
              <a:rPr lang="en-GB" b="1" dirty="0"/>
              <a:t>Branch Register S. 106</a:t>
            </a:r>
          </a:p>
          <a:p>
            <a:r>
              <a:rPr lang="en-GB" dirty="0"/>
              <a:t>A company may keep a Branch Register of all its shareholders, Debenture Holders and Beneficial Owners residing in a particular country outside the Republic  and a duplicate kept at the place where the Principal Register is kept</a:t>
            </a:r>
          </a:p>
          <a:p>
            <a:r>
              <a:rPr lang="en-GB" dirty="0"/>
              <a:t>Copies of charges S. 120</a:t>
            </a:r>
          </a:p>
          <a:p>
            <a:r>
              <a:rPr lang="en-GB" dirty="0"/>
              <a:t>Copies must be kept at the Registered Office and at any other office where the Register of Debenture holders is kept</a:t>
            </a:r>
          </a:p>
        </p:txBody>
      </p:sp>
    </p:spTree>
    <p:extLst>
      <p:ext uri="{BB962C8B-B14F-4D97-AF65-F5344CB8AC3E}">
        <p14:creationId xmlns:p14="http://schemas.microsoft.com/office/powerpoint/2010/main" val="4276687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377" y="839897"/>
            <a:ext cx="9242779" cy="537348"/>
          </a:xfrm>
        </p:spPr>
        <p:txBody>
          <a:bodyPr>
            <a:normAutofit fontScale="90000"/>
          </a:bodyPr>
          <a:lstStyle/>
          <a:p>
            <a:r>
              <a:rPr lang="en-GB" sz="4000" b="1" dirty="0"/>
              <a:t>KEEPING COMPANY REGISTERS cont’d</a:t>
            </a:r>
          </a:p>
        </p:txBody>
      </p:sp>
      <p:sp>
        <p:nvSpPr>
          <p:cNvPr id="3" name="Content Placeholder 2"/>
          <p:cNvSpPr>
            <a:spLocks noGrp="1"/>
          </p:cNvSpPr>
          <p:nvPr>
            <p:ph idx="1"/>
          </p:nvPr>
        </p:nvSpPr>
        <p:spPr>
          <a:xfrm>
            <a:off x="747059" y="1501422"/>
            <a:ext cx="9463741" cy="4879906"/>
          </a:xfrm>
        </p:spPr>
        <p:txBody>
          <a:bodyPr>
            <a:normAutofit/>
          </a:bodyPr>
          <a:lstStyle/>
          <a:p>
            <a:pPr marL="0" indent="0">
              <a:buNone/>
            </a:pPr>
            <a:r>
              <a:rPr lang="en-GB" b="1" dirty="0"/>
              <a:t>Interest Registers S. 196</a:t>
            </a:r>
          </a:p>
          <a:p>
            <a:pPr marL="0" indent="0">
              <a:buNone/>
            </a:pPr>
            <a:endParaRPr lang="en-GB" b="1" dirty="0"/>
          </a:p>
          <a:p>
            <a:r>
              <a:rPr lang="en-GB" dirty="0"/>
              <a:t>A </a:t>
            </a:r>
            <a:r>
              <a:rPr lang="en-GB" b="1" dirty="0"/>
              <a:t>director’s</a:t>
            </a:r>
            <a:r>
              <a:rPr lang="en-GB" dirty="0"/>
              <a:t> interests in a proposed contract must be disclosed to the directors in a meeting or in writing and be entered in the Interests Register</a:t>
            </a:r>
          </a:p>
          <a:p>
            <a:r>
              <a:rPr lang="en-GB" dirty="0"/>
              <a:t>The Register shall state where any documents containing details of the interest may be inspected</a:t>
            </a:r>
          </a:p>
          <a:p>
            <a:r>
              <a:rPr lang="en-GB" dirty="0"/>
              <a:t>Must be open for inspection at the Registered Office and during a general meeting</a:t>
            </a:r>
          </a:p>
          <a:p>
            <a:endParaRPr lang="en-GB" dirty="0"/>
          </a:p>
        </p:txBody>
      </p:sp>
    </p:spTree>
    <p:extLst>
      <p:ext uri="{BB962C8B-B14F-4D97-AF65-F5344CB8AC3E}">
        <p14:creationId xmlns:p14="http://schemas.microsoft.com/office/powerpoint/2010/main" val="3330827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3764"/>
            <a:ext cx="10515600" cy="559926"/>
          </a:xfrm>
        </p:spPr>
        <p:txBody>
          <a:bodyPr>
            <a:normAutofit fontScale="90000"/>
          </a:bodyPr>
          <a:lstStyle/>
          <a:p>
            <a:r>
              <a:rPr lang="en-GB" sz="4000" b="1" dirty="0"/>
              <a:t>KEEPING COMPANY REGISTERS - cont’d</a:t>
            </a:r>
          </a:p>
        </p:txBody>
      </p:sp>
      <p:sp>
        <p:nvSpPr>
          <p:cNvPr id="3" name="Content Placeholder 2"/>
          <p:cNvSpPr>
            <a:spLocks noGrp="1"/>
          </p:cNvSpPr>
          <p:nvPr>
            <p:ph idx="1"/>
          </p:nvPr>
        </p:nvSpPr>
        <p:spPr>
          <a:xfrm>
            <a:off x="838200" y="1591733"/>
            <a:ext cx="10515600" cy="4585230"/>
          </a:xfrm>
        </p:spPr>
        <p:txBody>
          <a:bodyPr>
            <a:normAutofit/>
          </a:bodyPr>
          <a:lstStyle/>
          <a:p>
            <a:pPr marL="0" indent="0">
              <a:buNone/>
            </a:pPr>
            <a:r>
              <a:rPr lang="en-GB" b="1" dirty="0"/>
              <a:t>Register of holdings of directors S. 210</a:t>
            </a:r>
          </a:p>
          <a:p>
            <a:r>
              <a:rPr lang="en-GB" dirty="0"/>
              <a:t>Must contain the shares held by the director in the company or an associated company</a:t>
            </a:r>
          </a:p>
          <a:p>
            <a:r>
              <a:rPr lang="en-GB" dirty="0"/>
              <a:t>Number and description of shares</a:t>
            </a:r>
          </a:p>
          <a:p>
            <a:r>
              <a:rPr lang="en-GB" dirty="0"/>
              <a:t>Amount of debentures of the company or an associated company that the director ultimately benefits from</a:t>
            </a:r>
          </a:p>
          <a:p>
            <a:r>
              <a:rPr lang="en-GB" dirty="0"/>
              <a:t>Register of particulars of directors and company secretaries S.215 (includes substitute directors)</a:t>
            </a:r>
          </a:p>
          <a:p>
            <a:endParaRPr lang="en-GB" dirty="0"/>
          </a:p>
          <a:p>
            <a:endParaRPr lang="en-GB" dirty="0"/>
          </a:p>
        </p:txBody>
      </p:sp>
    </p:spTree>
    <p:extLst>
      <p:ext uri="{BB962C8B-B14F-4D97-AF65-F5344CB8AC3E}">
        <p14:creationId xmlns:p14="http://schemas.microsoft.com/office/powerpoint/2010/main" val="3508848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C6D78-0BFC-4EB6-A66D-DF691493B27F}"/>
              </a:ext>
            </a:extLst>
          </p:cNvPr>
          <p:cNvSpPr>
            <a:spLocks noGrp="1"/>
          </p:cNvSpPr>
          <p:nvPr>
            <p:ph type="title"/>
          </p:nvPr>
        </p:nvSpPr>
        <p:spPr>
          <a:xfrm>
            <a:off x="838200" y="365126"/>
            <a:ext cx="10515600" cy="608651"/>
          </a:xfrm>
        </p:spPr>
        <p:txBody>
          <a:bodyPr>
            <a:normAutofit/>
          </a:bodyPr>
          <a:lstStyle/>
          <a:p>
            <a:r>
              <a:rPr lang="en-US" sz="3600" dirty="0"/>
              <a:t>Resultant reforms to Company Registration</a:t>
            </a:r>
          </a:p>
        </p:txBody>
      </p:sp>
      <p:sp>
        <p:nvSpPr>
          <p:cNvPr id="3" name="Content Placeholder 2">
            <a:extLst>
              <a:ext uri="{FF2B5EF4-FFF2-40B4-BE49-F238E27FC236}">
                <a16:creationId xmlns:a16="http://schemas.microsoft.com/office/drawing/2014/main" id="{558C0A71-479A-4047-A96A-35C2CCDA87F2}"/>
              </a:ext>
            </a:extLst>
          </p:cNvPr>
          <p:cNvSpPr>
            <a:spLocks noGrp="1"/>
          </p:cNvSpPr>
          <p:nvPr>
            <p:ph idx="1"/>
          </p:nvPr>
        </p:nvSpPr>
        <p:spPr>
          <a:xfrm>
            <a:off x="838200" y="1306286"/>
            <a:ext cx="10515600" cy="4870677"/>
          </a:xfrm>
          <a:solidFill>
            <a:schemeClr val="accent4">
              <a:lumMod val="20000"/>
              <a:lumOff val="80000"/>
            </a:schemeClr>
          </a:solidFill>
        </p:spPr>
        <p:txBody>
          <a:bodyPr>
            <a:normAutofit lnSpcReduction="10000"/>
          </a:bodyPr>
          <a:lstStyle/>
          <a:p>
            <a:r>
              <a:rPr lang="en-GB" dirty="0"/>
              <a:t>New Forms have been designed as a result of the new requirements under Act 992</a:t>
            </a:r>
          </a:p>
          <a:p>
            <a:r>
              <a:rPr lang="en-GB" dirty="0">
                <a:solidFill>
                  <a:srgbClr val="FF0000"/>
                </a:solidFill>
              </a:rPr>
              <a:t>Statutory declarations from directors</a:t>
            </a:r>
          </a:p>
          <a:p>
            <a:r>
              <a:rPr lang="en-GB" dirty="0">
                <a:solidFill>
                  <a:srgbClr val="FF0000"/>
                </a:solidFill>
              </a:rPr>
              <a:t>Consent letters from directors and secretary required</a:t>
            </a:r>
          </a:p>
          <a:p>
            <a:r>
              <a:rPr lang="en-GB" dirty="0">
                <a:solidFill>
                  <a:srgbClr val="FF0000"/>
                </a:solidFill>
              </a:rPr>
              <a:t>Confirmation that secretary meets any one of the legal qualifications</a:t>
            </a:r>
          </a:p>
          <a:p>
            <a:r>
              <a:rPr lang="en-GB" dirty="0">
                <a:solidFill>
                  <a:srgbClr val="FF0000"/>
                </a:solidFill>
              </a:rPr>
              <a:t>Completion of BO Forms (BO 1,BO 2,BO 3 and BO 4)</a:t>
            </a:r>
          </a:p>
          <a:p>
            <a:r>
              <a:rPr lang="en-GB" dirty="0">
                <a:solidFill>
                  <a:srgbClr val="FF0000"/>
                </a:solidFill>
              </a:rPr>
              <a:t>Two directors and a secretary may sign in place of company seal </a:t>
            </a:r>
            <a:r>
              <a:rPr lang="en-GB" dirty="0" err="1">
                <a:solidFill>
                  <a:srgbClr val="FF0000"/>
                </a:solidFill>
              </a:rPr>
              <a:t>etc</a:t>
            </a:r>
            <a:endParaRPr lang="en-GB" dirty="0">
              <a:solidFill>
                <a:srgbClr val="FF0000"/>
              </a:solidFill>
            </a:endParaRPr>
          </a:p>
          <a:p>
            <a:r>
              <a:rPr lang="en-GB" dirty="0"/>
              <a:t>All these Forms have been uploaded unto the website of the Department and can be downloaded freely at </a:t>
            </a:r>
            <a:r>
              <a:rPr lang="en-GB" dirty="0">
                <a:hlinkClick r:id="rId2"/>
              </a:rPr>
              <a:t>www.rgd.gov.gh</a:t>
            </a:r>
            <a:r>
              <a:rPr lang="en-GB" dirty="0"/>
              <a:t>. The website of the ORC is currently under development. These Forms would be moved to </a:t>
            </a:r>
            <a:r>
              <a:rPr lang="en-GB" dirty="0">
                <a:hlinkClick r:id="rId2"/>
              </a:rPr>
              <a:t>www.orc.gov.gh</a:t>
            </a:r>
            <a:r>
              <a:rPr lang="en-GB" dirty="0"/>
              <a:t> when completed.</a:t>
            </a:r>
          </a:p>
          <a:p>
            <a:pPr marL="0" indent="0">
              <a:buNone/>
            </a:pPr>
            <a:endParaRPr lang="en-GB" dirty="0"/>
          </a:p>
          <a:p>
            <a:endParaRPr lang="en-US" dirty="0"/>
          </a:p>
        </p:txBody>
      </p:sp>
    </p:spTree>
    <p:extLst>
      <p:ext uri="{BB962C8B-B14F-4D97-AF65-F5344CB8AC3E}">
        <p14:creationId xmlns:p14="http://schemas.microsoft.com/office/powerpoint/2010/main" val="3465383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FB900-10AB-46F5-AE38-3788170B67A4}"/>
              </a:ext>
            </a:extLst>
          </p:cNvPr>
          <p:cNvSpPr>
            <a:spLocks noGrp="1"/>
          </p:cNvSpPr>
          <p:nvPr>
            <p:ph type="title"/>
          </p:nvPr>
        </p:nvSpPr>
        <p:spPr>
          <a:xfrm>
            <a:off x="838200" y="873764"/>
            <a:ext cx="8633178" cy="413170"/>
          </a:xfrm>
        </p:spPr>
        <p:txBody>
          <a:bodyPr>
            <a:noAutofit/>
          </a:bodyPr>
          <a:lstStyle/>
          <a:p>
            <a:r>
              <a:rPr lang="en-US" sz="4000" b="1" dirty="0"/>
              <a:t>Other Requirements by the ORC</a:t>
            </a:r>
          </a:p>
        </p:txBody>
      </p:sp>
      <p:sp>
        <p:nvSpPr>
          <p:cNvPr id="3" name="Content Placeholder 2">
            <a:extLst>
              <a:ext uri="{FF2B5EF4-FFF2-40B4-BE49-F238E27FC236}">
                <a16:creationId xmlns:a16="http://schemas.microsoft.com/office/drawing/2014/main" id="{CD6EC6BC-E4EC-4128-AB00-F13AB63251FA}"/>
              </a:ext>
            </a:extLst>
          </p:cNvPr>
          <p:cNvSpPr>
            <a:spLocks noGrp="1"/>
          </p:cNvSpPr>
          <p:nvPr>
            <p:ph idx="1"/>
          </p:nvPr>
        </p:nvSpPr>
        <p:spPr>
          <a:xfrm>
            <a:off x="838200" y="1512711"/>
            <a:ext cx="10515600" cy="4664251"/>
          </a:xfrm>
        </p:spPr>
        <p:txBody>
          <a:bodyPr>
            <a:normAutofit/>
          </a:bodyPr>
          <a:lstStyle/>
          <a:p>
            <a:endParaRPr lang="en-US" dirty="0"/>
          </a:p>
          <a:p>
            <a:r>
              <a:rPr lang="en-US" dirty="0"/>
              <a:t>All Companies registered before 2012 must update their information through a re-registration exercise.</a:t>
            </a:r>
          </a:p>
          <a:p>
            <a:r>
              <a:rPr lang="en-US" dirty="0"/>
              <a:t>All existing Companies must declare their Beneficial Owners by filing BO forms.</a:t>
            </a:r>
          </a:p>
          <a:p>
            <a:r>
              <a:rPr lang="en-US" dirty="0"/>
              <a:t>New Companies registering must present copies of their NIA cards.  </a:t>
            </a:r>
          </a:p>
          <a:p>
            <a:r>
              <a:rPr lang="en-US" dirty="0"/>
              <a:t>Filing of Annual Returns and Audited Financial Statements required.</a:t>
            </a:r>
            <a:endParaRPr lang="x-none" dirty="0"/>
          </a:p>
          <a:p>
            <a:r>
              <a:rPr lang="x-none" dirty="0"/>
              <a:t>File all changes to </a:t>
            </a:r>
            <a:r>
              <a:rPr lang="en-US" dirty="0"/>
              <a:t>B</a:t>
            </a:r>
            <a:r>
              <a:rPr lang="x-none" dirty="0"/>
              <a:t>usiness</a:t>
            </a:r>
            <a:r>
              <a:rPr lang="en-US" dirty="0"/>
              <a:t>es</a:t>
            </a:r>
            <a:r>
              <a:rPr lang="x-none" dirty="0"/>
              <a:t> within 28 days </a:t>
            </a:r>
            <a:endParaRPr lang="en-US" dirty="0"/>
          </a:p>
          <a:p>
            <a:r>
              <a:rPr lang="x-none" dirty="0"/>
              <a:t>Provide accurate</a:t>
            </a:r>
            <a:r>
              <a:rPr lang="en-US" dirty="0"/>
              <a:t> and updated data on a timely basis</a:t>
            </a:r>
          </a:p>
          <a:p>
            <a:endParaRPr lang="en-US" dirty="0"/>
          </a:p>
          <a:p>
            <a:endParaRPr lang="x-none" dirty="0"/>
          </a:p>
          <a:p>
            <a:endParaRPr lang="en-US" dirty="0"/>
          </a:p>
        </p:txBody>
      </p:sp>
    </p:spTree>
    <p:extLst>
      <p:ext uri="{BB962C8B-B14F-4D97-AF65-F5344CB8AC3E}">
        <p14:creationId xmlns:p14="http://schemas.microsoft.com/office/powerpoint/2010/main" val="3984591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8759"/>
            <a:ext cx="10515600" cy="570015"/>
          </a:xfrm>
        </p:spPr>
        <p:txBody>
          <a:bodyPr>
            <a:normAutofit fontScale="90000"/>
          </a:bodyPr>
          <a:lstStyle/>
          <a:p>
            <a:r>
              <a:rPr lang="en-GB" sz="4000" b="1" dirty="0"/>
              <a:t>THE BENEFICIAL OWNERSHIP REGIME</a:t>
            </a:r>
          </a:p>
        </p:txBody>
      </p:sp>
      <p:sp>
        <p:nvSpPr>
          <p:cNvPr id="3" name="Content Placeholder 2"/>
          <p:cNvSpPr>
            <a:spLocks noGrp="1"/>
          </p:cNvSpPr>
          <p:nvPr>
            <p:ph idx="1"/>
          </p:nvPr>
        </p:nvSpPr>
        <p:spPr>
          <a:xfrm>
            <a:off x="838200" y="1306286"/>
            <a:ext cx="10182101" cy="4870677"/>
          </a:xfrm>
        </p:spPr>
        <p:txBody>
          <a:bodyPr>
            <a:normAutofit fontScale="92500" lnSpcReduction="10000"/>
          </a:bodyPr>
          <a:lstStyle/>
          <a:p>
            <a:pPr marL="0" indent="0">
              <a:buNone/>
            </a:pPr>
            <a:r>
              <a:rPr lang="en-GB" b="1" dirty="0"/>
              <a:t>A Beneficial Owner is </a:t>
            </a:r>
          </a:p>
          <a:p>
            <a:pPr marL="0" indent="0">
              <a:buNone/>
            </a:pPr>
            <a:r>
              <a:rPr lang="en-US" dirty="0"/>
              <a:t>defined in First Schedule as an Individual:</a:t>
            </a:r>
          </a:p>
          <a:p>
            <a:pPr>
              <a:buFont typeface="Wingdings" pitchFamily="2" charset="2"/>
              <a:buChar char="v"/>
            </a:pPr>
            <a:r>
              <a:rPr lang="en-US" dirty="0">
                <a:solidFill>
                  <a:schemeClr val="accent1">
                    <a:lumMod val="75000"/>
                  </a:schemeClr>
                </a:solidFill>
              </a:rPr>
              <a:t>	Who directly or indirectly ultimately owns or exercises substantial 	control over a person or company</a:t>
            </a:r>
          </a:p>
          <a:p>
            <a:pPr>
              <a:buFont typeface="Wingdings" pitchFamily="2" charset="2"/>
              <a:buChar char="v"/>
            </a:pPr>
            <a:r>
              <a:rPr lang="en-US" dirty="0"/>
              <a:t>	</a:t>
            </a:r>
            <a:r>
              <a:rPr lang="en-US" dirty="0">
                <a:solidFill>
                  <a:srgbClr val="002060"/>
                </a:solidFill>
              </a:rPr>
              <a:t>Who has a substantial economic interest in or receives substantial 	economic benefits from a company whether acting alone or 	together with other persons</a:t>
            </a:r>
          </a:p>
          <a:p>
            <a:pPr>
              <a:buFont typeface="Wingdings" pitchFamily="2" charset="2"/>
              <a:buChar char="v"/>
            </a:pPr>
            <a:r>
              <a:rPr lang="en-US" dirty="0">
                <a:solidFill>
                  <a:schemeClr val="accent1">
                    <a:lumMod val="75000"/>
                  </a:schemeClr>
                </a:solidFill>
              </a:rPr>
              <a:t>	On whose behalf a transaction is conducted; or</a:t>
            </a:r>
          </a:p>
          <a:p>
            <a:pPr>
              <a:buFont typeface="Wingdings" pitchFamily="2" charset="2"/>
              <a:buChar char="v"/>
            </a:pPr>
            <a:r>
              <a:rPr lang="en-US" dirty="0">
                <a:solidFill>
                  <a:srgbClr val="002060"/>
                </a:solidFill>
              </a:rPr>
              <a:t>	Who exercises significant control or influence over a legal person or 	arrangement through a formal or informal arrangement </a:t>
            </a:r>
          </a:p>
          <a:p>
            <a:pPr>
              <a:buFont typeface="Wingdings" pitchFamily="2" charset="2"/>
              <a:buChar char="v"/>
            </a:pPr>
            <a:r>
              <a:rPr lang="en-US" dirty="0">
                <a:solidFill>
                  <a:srgbClr val="002060"/>
                </a:solidFill>
              </a:rPr>
              <a:t>This regime introduces Business Transparency and provides a level playing field for one to know who they are actually doing business with</a:t>
            </a:r>
          </a:p>
          <a:p>
            <a:pPr>
              <a:buFont typeface="Wingdings" pitchFamily="2" charset="2"/>
              <a:buChar char="v"/>
            </a:pPr>
            <a:endParaRPr lang="en-US" dirty="0">
              <a:solidFill>
                <a:srgbClr val="002060"/>
              </a:solidFill>
            </a:endParaRPr>
          </a:p>
          <a:p>
            <a:pPr>
              <a:lnSpc>
                <a:spcPct val="90000"/>
              </a:lnSpc>
              <a:buFont typeface="Wingdings" pitchFamily="2" charset="2"/>
              <a:buChar char="v"/>
            </a:pPr>
            <a:endParaRPr lang="en-US" dirty="0"/>
          </a:p>
          <a:p>
            <a:endParaRPr lang="en-GB" dirty="0"/>
          </a:p>
        </p:txBody>
      </p:sp>
    </p:spTree>
    <p:extLst>
      <p:ext uri="{BB962C8B-B14F-4D97-AF65-F5344CB8AC3E}">
        <p14:creationId xmlns:p14="http://schemas.microsoft.com/office/powerpoint/2010/main" val="2499272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E9B8C-5C05-7148-9FA7-2764A78D5286}"/>
              </a:ext>
            </a:extLst>
          </p:cNvPr>
          <p:cNvSpPr>
            <a:spLocks noGrp="1"/>
          </p:cNvSpPr>
          <p:nvPr>
            <p:ph type="title"/>
          </p:nvPr>
        </p:nvSpPr>
        <p:spPr/>
        <p:txBody>
          <a:bodyPr>
            <a:normAutofit/>
          </a:bodyPr>
          <a:lstStyle/>
          <a:p>
            <a:r>
              <a:rPr lang="x-none" sz="4000" b="1" dirty="0"/>
              <a:t>CENTRAL REGISTER</a:t>
            </a:r>
          </a:p>
        </p:txBody>
      </p:sp>
      <p:sp>
        <p:nvSpPr>
          <p:cNvPr id="3" name="Content Placeholder 2">
            <a:extLst>
              <a:ext uri="{FF2B5EF4-FFF2-40B4-BE49-F238E27FC236}">
                <a16:creationId xmlns:a16="http://schemas.microsoft.com/office/drawing/2014/main" id="{F7A50D23-A241-624A-B80E-32FD57F3C939}"/>
              </a:ext>
            </a:extLst>
          </p:cNvPr>
          <p:cNvSpPr>
            <a:spLocks noGrp="1"/>
          </p:cNvSpPr>
          <p:nvPr>
            <p:ph idx="1"/>
          </p:nvPr>
        </p:nvSpPr>
        <p:spPr>
          <a:xfrm>
            <a:off x="838200" y="1700213"/>
            <a:ext cx="10515600" cy="4476749"/>
          </a:xfrm>
        </p:spPr>
        <p:txBody>
          <a:bodyPr>
            <a:normAutofit lnSpcReduction="10000"/>
          </a:bodyPr>
          <a:lstStyle/>
          <a:p>
            <a:r>
              <a:rPr lang="en-GB" sz="3200" dirty="0">
                <a:latin typeface="+mj-lt"/>
              </a:rPr>
              <a:t>The Registrar under the Companies Act  2019 (Act 992) is mandated to keep a register known as a Central Register to capture beneficial ownership of legal persons and arrangements.</a:t>
            </a:r>
          </a:p>
          <a:p>
            <a:r>
              <a:rPr lang="en-GB" sz="3200" dirty="0">
                <a:latin typeface="+mj-lt"/>
              </a:rPr>
              <a:t>It is to be maintained in both a </a:t>
            </a:r>
            <a:r>
              <a:rPr lang="en-GB" sz="3200" b="1" dirty="0">
                <a:latin typeface="+mj-lt"/>
              </a:rPr>
              <a:t>manual</a:t>
            </a:r>
            <a:r>
              <a:rPr lang="en-GB" sz="3200" dirty="0">
                <a:latin typeface="+mj-lt"/>
              </a:rPr>
              <a:t> and </a:t>
            </a:r>
            <a:r>
              <a:rPr lang="en-GB" sz="3200" b="1" dirty="0">
                <a:latin typeface="+mj-lt"/>
              </a:rPr>
              <a:t>electronic</a:t>
            </a:r>
            <a:r>
              <a:rPr lang="en-GB" sz="3200" dirty="0">
                <a:latin typeface="+mj-lt"/>
              </a:rPr>
              <a:t> format.</a:t>
            </a:r>
          </a:p>
          <a:p>
            <a:r>
              <a:rPr lang="en-GB" sz="3200" dirty="0">
                <a:latin typeface="+mj-lt"/>
              </a:rPr>
              <a:t>The Registrar shall enter particulars of BO received from the company provided at the </a:t>
            </a:r>
            <a:r>
              <a:rPr lang="en-GB" sz="3200" b="1" dirty="0">
                <a:latin typeface="+mj-lt"/>
              </a:rPr>
              <a:t>time of incorporation, during amendment, annual returns and  any information that the Registrar may require including information on the beneficial ownership.</a:t>
            </a:r>
          </a:p>
          <a:p>
            <a:endParaRPr lang="x-none" sz="3200" dirty="0">
              <a:latin typeface="+mj-lt"/>
            </a:endParaRPr>
          </a:p>
          <a:p>
            <a:endParaRPr lang="x-none" dirty="0"/>
          </a:p>
        </p:txBody>
      </p:sp>
    </p:spTree>
    <p:extLst>
      <p:ext uri="{BB962C8B-B14F-4D97-AF65-F5344CB8AC3E}">
        <p14:creationId xmlns:p14="http://schemas.microsoft.com/office/powerpoint/2010/main" val="2132193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97949-972C-5E45-8732-72C50177FE85}"/>
              </a:ext>
            </a:extLst>
          </p:cNvPr>
          <p:cNvSpPr>
            <a:spLocks noGrp="1"/>
          </p:cNvSpPr>
          <p:nvPr>
            <p:ph type="title"/>
          </p:nvPr>
        </p:nvSpPr>
        <p:spPr>
          <a:xfrm>
            <a:off x="838200" y="873763"/>
            <a:ext cx="10515600" cy="704213"/>
          </a:xfrm>
        </p:spPr>
        <p:txBody>
          <a:bodyPr>
            <a:normAutofit/>
          </a:bodyPr>
          <a:lstStyle/>
          <a:p>
            <a:r>
              <a:rPr lang="x-none" sz="4000" b="1" dirty="0"/>
              <a:t>REGISTER OF MEMBERS sec. 35</a:t>
            </a:r>
          </a:p>
        </p:txBody>
      </p:sp>
      <p:sp>
        <p:nvSpPr>
          <p:cNvPr id="3" name="Content Placeholder 2">
            <a:extLst>
              <a:ext uri="{FF2B5EF4-FFF2-40B4-BE49-F238E27FC236}">
                <a16:creationId xmlns:a16="http://schemas.microsoft.com/office/drawing/2014/main" id="{0E91B027-8FE8-7B42-8380-D72B7B477B13}"/>
              </a:ext>
            </a:extLst>
          </p:cNvPr>
          <p:cNvSpPr>
            <a:spLocks noGrp="1"/>
          </p:cNvSpPr>
          <p:nvPr>
            <p:ph idx="1"/>
          </p:nvPr>
        </p:nvSpPr>
        <p:spPr>
          <a:xfrm>
            <a:off x="342901" y="1577977"/>
            <a:ext cx="11572874" cy="5022848"/>
          </a:xfrm>
        </p:spPr>
        <p:txBody>
          <a:bodyPr>
            <a:normAutofit fontScale="92500" lnSpcReduction="10000"/>
          </a:bodyPr>
          <a:lstStyle/>
          <a:p>
            <a:endParaRPr lang="x-none" dirty="0"/>
          </a:p>
          <a:p>
            <a:r>
              <a:rPr lang="x-none" sz="3600" dirty="0">
                <a:latin typeface="+mj-lt"/>
              </a:rPr>
              <a:t>All companies are required to keep a Register of Members in the country.</a:t>
            </a:r>
          </a:p>
          <a:p>
            <a:r>
              <a:rPr lang="x-none" sz="3600" dirty="0">
                <a:latin typeface="+mj-lt"/>
              </a:rPr>
              <a:t>In addition to particulars of members and their shareholding detail</a:t>
            </a:r>
            <a:r>
              <a:rPr lang="en-GB" sz="3600" dirty="0">
                <a:latin typeface="+mj-lt"/>
              </a:rPr>
              <a:t>s , companies</a:t>
            </a:r>
            <a:r>
              <a:rPr lang="x-none" sz="3600" dirty="0">
                <a:latin typeface="+mj-lt"/>
              </a:rPr>
              <a:t> are required to also enter information of their </a:t>
            </a:r>
            <a:r>
              <a:rPr lang="x-none" sz="3600" b="1" dirty="0">
                <a:latin typeface="+mj-lt"/>
              </a:rPr>
              <a:t>beneficial owners</a:t>
            </a:r>
            <a:r>
              <a:rPr lang="en-GB" sz="3600" b="1" dirty="0">
                <a:latin typeface="+mj-lt"/>
              </a:rPr>
              <a:t> in their Register of Members.</a:t>
            </a:r>
            <a:endParaRPr lang="x-none" sz="3600" b="1" dirty="0">
              <a:latin typeface="+mj-lt"/>
            </a:endParaRPr>
          </a:p>
          <a:p>
            <a:r>
              <a:rPr lang="x-none" sz="3600" dirty="0">
                <a:latin typeface="+mj-lt"/>
              </a:rPr>
              <a:t>Companies shall within </a:t>
            </a:r>
            <a:r>
              <a:rPr lang="x-none" sz="3600" b="1" dirty="0">
                <a:latin typeface="+mj-lt"/>
              </a:rPr>
              <a:t>28 days </a:t>
            </a:r>
            <a:r>
              <a:rPr lang="x-none" sz="3600" dirty="0">
                <a:latin typeface="+mj-lt"/>
              </a:rPr>
              <a:t>of making the entries submit to the Registrar for registration.</a:t>
            </a:r>
          </a:p>
          <a:p>
            <a:r>
              <a:rPr lang="x-none" sz="3600" dirty="0">
                <a:latin typeface="+mj-lt"/>
              </a:rPr>
              <a:t>The register of members is </a:t>
            </a:r>
            <a:r>
              <a:rPr lang="x-none" sz="3600" b="1" dirty="0">
                <a:latin typeface="+mj-lt"/>
              </a:rPr>
              <a:t>open for inspection </a:t>
            </a:r>
            <a:r>
              <a:rPr lang="x-none" sz="3600" dirty="0">
                <a:latin typeface="+mj-lt"/>
              </a:rPr>
              <a:t>by members and any other person on payment of a reasonable fee.</a:t>
            </a:r>
          </a:p>
        </p:txBody>
      </p:sp>
      <p:pic>
        <p:nvPicPr>
          <p:cNvPr id="2050" name="Picture 2" descr="page1image136310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800" cy="50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page1image136247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800" cy="50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age1image136283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800" cy="508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page1image136279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800" cy="50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age1image136262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800" cy="508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page1image136231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800" cy="508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age1image136304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800" cy="508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page1image136306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800" cy="5080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page1image136264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89700" cy="5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547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BF591-11DC-4547-9212-629D0EFEA9C7}"/>
              </a:ext>
            </a:extLst>
          </p:cNvPr>
          <p:cNvSpPr>
            <a:spLocks noGrp="1"/>
          </p:cNvSpPr>
          <p:nvPr>
            <p:ph type="title"/>
          </p:nvPr>
        </p:nvSpPr>
        <p:spPr>
          <a:xfrm>
            <a:off x="342900" y="873763"/>
            <a:ext cx="11010900" cy="962259"/>
          </a:xfrm>
        </p:spPr>
        <p:txBody>
          <a:bodyPr>
            <a:normAutofit fontScale="90000"/>
          </a:bodyPr>
          <a:lstStyle/>
          <a:p>
            <a:br>
              <a:rPr lang="en-GB" b="1" dirty="0"/>
            </a:br>
            <a:r>
              <a:rPr lang="en-GB" b="1" dirty="0"/>
              <a:t>ENTITIES REQUIRED TO PROVIDE B0 INFORMATION</a:t>
            </a:r>
            <a:br>
              <a:rPr lang="en-GB" b="1" dirty="0"/>
            </a:br>
            <a:endParaRPr lang="x-none" dirty="0"/>
          </a:p>
        </p:txBody>
      </p:sp>
      <p:sp>
        <p:nvSpPr>
          <p:cNvPr id="3" name="Content Placeholder 2">
            <a:extLst>
              <a:ext uri="{FF2B5EF4-FFF2-40B4-BE49-F238E27FC236}">
                <a16:creationId xmlns:a16="http://schemas.microsoft.com/office/drawing/2014/main" id="{CD468532-A272-C942-8E07-CDE95131CC8F}"/>
              </a:ext>
            </a:extLst>
          </p:cNvPr>
          <p:cNvSpPr>
            <a:spLocks noGrp="1"/>
          </p:cNvSpPr>
          <p:nvPr>
            <p:ph idx="1"/>
          </p:nvPr>
        </p:nvSpPr>
        <p:spPr>
          <a:xfrm>
            <a:off x="342900" y="1728789"/>
            <a:ext cx="11010900" cy="4448174"/>
          </a:xfrm>
        </p:spPr>
        <p:txBody>
          <a:bodyPr/>
          <a:lstStyle/>
          <a:p>
            <a:pPr marL="0" indent="0">
              <a:buNone/>
            </a:pPr>
            <a:r>
              <a:rPr lang="en-GB" dirty="0"/>
              <a:t>Section 7(1) of ACT 992, mentions all the types of companies (required to submit their BO information to the Registrar); </a:t>
            </a:r>
          </a:p>
          <a:p>
            <a:pPr marL="0" indent="0">
              <a:buNone/>
            </a:pPr>
            <a:endParaRPr lang="en-GB" dirty="0"/>
          </a:p>
          <a:p>
            <a:pPr marL="0" indent="0">
              <a:buNone/>
            </a:pPr>
            <a:r>
              <a:rPr lang="en-GB" dirty="0"/>
              <a:t>These are;</a:t>
            </a:r>
          </a:p>
          <a:p>
            <a:pPr>
              <a:buFont typeface="Wingdings" pitchFamily="2" charset="2"/>
              <a:buChar char="§"/>
            </a:pPr>
            <a:r>
              <a:rPr lang="en-GB" dirty="0"/>
              <a:t>Companies limited by shares</a:t>
            </a:r>
          </a:p>
          <a:p>
            <a:pPr>
              <a:buFont typeface="Wingdings" pitchFamily="2" charset="2"/>
              <a:buChar char="§"/>
            </a:pPr>
            <a:r>
              <a:rPr lang="en-GB" dirty="0"/>
              <a:t>Companies limited by guarantee</a:t>
            </a:r>
          </a:p>
          <a:p>
            <a:pPr>
              <a:buFont typeface="Wingdings" pitchFamily="2" charset="2"/>
              <a:buChar char="§"/>
            </a:pPr>
            <a:r>
              <a:rPr lang="en-GB" dirty="0"/>
              <a:t>Unlimited companies</a:t>
            </a:r>
          </a:p>
          <a:p>
            <a:pPr>
              <a:buFont typeface="Wingdings" pitchFamily="2" charset="2"/>
              <a:buChar char="§"/>
            </a:pPr>
            <a:r>
              <a:rPr lang="en-GB" dirty="0"/>
              <a:t>External companies</a:t>
            </a:r>
          </a:p>
          <a:p>
            <a:pPr marL="0" indent="0">
              <a:buNone/>
            </a:pPr>
            <a:endParaRPr lang="en-GB" dirty="0"/>
          </a:p>
          <a:p>
            <a:endParaRPr lang="x-none" dirty="0"/>
          </a:p>
        </p:txBody>
      </p:sp>
    </p:spTree>
    <p:extLst>
      <p:ext uri="{BB962C8B-B14F-4D97-AF65-F5344CB8AC3E}">
        <p14:creationId xmlns:p14="http://schemas.microsoft.com/office/powerpoint/2010/main" val="2655058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59867-04FF-764D-A099-76047F173A3E}"/>
              </a:ext>
            </a:extLst>
          </p:cNvPr>
          <p:cNvSpPr>
            <a:spLocks noGrp="1"/>
          </p:cNvSpPr>
          <p:nvPr>
            <p:ph type="title"/>
          </p:nvPr>
        </p:nvSpPr>
        <p:spPr>
          <a:xfrm>
            <a:off x="385763" y="371475"/>
            <a:ext cx="10968037" cy="557213"/>
          </a:xfrm>
        </p:spPr>
        <p:txBody>
          <a:bodyPr>
            <a:normAutofit fontScale="90000"/>
          </a:bodyPr>
          <a:lstStyle/>
          <a:p>
            <a:r>
              <a:rPr lang="x-none" dirty="0"/>
              <a:t>The Office of the Registrar of Companies (ORC)</a:t>
            </a:r>
          </a:p>
        </p:txBody>
      </p:sp>
      <p:sp>
        <p:nvSpPr>
          <p:cNvPr id="3" name="Content Placeholder 2">
            <a:extLst>
              <a:ext uri="{FF2B5EF4-FFF2-40B4-BE49-F238E27FC236}">
                <a16:creationId xmlns:a16="http://schemas.microsoft.com/office/drawing/2014/main" id="{18CA3ED9-71C6-924D-AA19-F0E1DEDD4D81}"/>
              </a:ext>
            </a:extLst>
          </p:cNvPr>
          <p:cNvSpPr>
            <a:spLocks noGrp="1"/>
          </p:cNvSpPr>
          <p:nvPr>
            <p:ph idx="1"/>
          </p:nvPr>
        </p:nvSpPr>
        <p:spPr>
          <a:xfrm>
            <a:off x="385763" y="928688"/>
            <a:ext cx="11301412" cy="5557837"/>
          </a:xfrm>
        </p:spPr>
        <p:txBody>
          <a:bodyPr>
            <a:normAutofit lnSpcReduction="10000"/>
          </a:bodyPr>
          <a:lstStyle/>
          <a:p>
            <a:pPr marL="0" indent="0">
              <a:buNone/>
            </a:pPr>
            <a:endParaRPr lang="x-none" dirty="0">
              <a:solidFill>
                <a:srgbClr val="FF0000"/>
              </a:solidFill>
            </a:endParaRPr>
          </a:p>
          <a:p>
            <a:pPr marL="0" indent="0">
              <a:buNone/>
            </a:pPr>
            <a:r>
              <a:rPr lang="en-GB" dirty="0"/>
              <a:t>The separation of ORC from the Registrar-General’s Department (RGD)is  to focus and concentrate solely on entity registrations and administration, as well as to advance sound corporate governance principles, transparency, and ease of doing business.</a:t>
            </a:r>
            <a:endParaRPr lang="x-none" dirty="0"/>
          </a:p>
          <a:p>
            <a:r>
              <a:rPr lang="en-GB" dirty="0"/>
              <a:t>There is established by the Companies Act 2019 (Act 992), the Office of the Registrar of Companies as a body corporate with perpetual succession and headed by the Registrar  of Companies with the assistance of Two Deputy Registrars</a:t>
            </a:r>
          </a:p>
          <a:p>
            <a:r>
              <a:rPr lang="en-GB" dirty="0"/>
              <a:t>RGD will then constitute the Industrial Property Office, Administration of Estates, and the Marriages Unit.</a:t>
            </a:r>
          </a:p>
          <a:p>
            <a:r>
              <a:rPr lang="en-GB" dirty="0"/>
              <a:t>The President would appoint a Registrar-General to oversee the units under the Registrar-General’s Department</a:t>
            </a:r>
          </a:p>
          <a:p>
            <a:endParaRPr lang="en-GB" dirty="0"/>
          </a:p>
          <a:p>
            <a:pPr marL="0" indent="0">
              <a:buNone/>
            </a:pPr>
            <a:endParaRPr lang="en-GB" dirty="0"/>
          </a:p>
          <a:p>
            <a:endParaRPr lang="en-GB" dirty="0"/>
          </a:p>
          <a:p>
            <a:endParaRPr lang="x-none" dirty="0"/>
          </a:p>
        </p:txBody>
      </p:sp>
      <p:sp>
        <p:nvSpPr>
          <p:cNvPr id="4" name="Footer Placeholder 3"/>
          <p:cNvSpPr>
            <a:spLocks noGrp="1"/>
          </p:cNvSpPr>
          <p:nvPr>
            <p:ph type="ftr" sz="quarter" idx="11"/>
          </p:nvPr>
        </p:nvSpPr>
        <p:spPr/>
        <p:txBody>
          <a:bodyPr/>
          <a:lstStyle/>
          <a:p>
            <a:r>
              <a:rPr lang="en-US" dirty="0"/>
              <a:t>Office of  the Registrar of Companies</a:t>
            </a:r>
          </a:p>
        </p:txBody>
      </p:sp>
      <p:sp>
        <p:nvSpPr>
          <p:cNvPr id="5" name="Hexagon 4">
            <a:extLst>
              <a:ext uri="{FF2B5EF4-FFF2-40B4-BE49-F238E27FC236}">
                <a16:creationId xmlns:a16="http://schemas.microsoft.com/office/drawing/2014/main" id="{D64B502E-DFCF-F20B-2EB2-6FA375861CB4}"/>
              </a:ext>
            </a:extLst>
          </p:cNvPr>
          <p:cNvSpPr/>
          <p:nvPr/>
        </p:nvSpPr>
        <p:spPr>
          <a:xfrm>
            <a:off x="-153806" y="4148732"/>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6" name="Hexagon 5">
            <a:extLst>
              <a:ext uri="{FF2B5EF4-FFF2-40B4-BE49-F238E27FC236}">
                <a16:creationId xmlns:a16="http://schemas.microsoft.com/office/drawing/2014/main" id="{0669149C-7FFA-C2E5-766B-35F3F304933C}"/>
              </a:ext>
            </a:extLst>
          </p:cNvPr>
          <p:cNvSpPr/>
          <p:nvPr/>
        </p:nvSpPr>
        <p:spPr>
          <a:xfrm>
            <a:off x="10254037" y="3120366"/>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7" name="Hexagon 6">
            <a:extLst>
              <a:ext uri="{FF2B5EF4-FFF2-40B4-BE49-F238E27FC236}">
                <a16:creationId xmlns:a16="http://schemas.microsoft.com/office/drawing/2014/main" id="{DFFAE606-B484-4107-FDC7-614D58B4DCE5}"/>
              </a:ext>
            </a:extLst>
          </p:cNvPr>
          <p:cNvSpPr/>
          <p:nvPr/>
        </p:nvSpPr>
        <p:spPr>
          <a:xfrm>
            <a:off x="5086393" y="1309738"/>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8" name="Hexagon 7">
            <a:extLst>
              <a:ext uri="{FF2B5EF4-FFF2-40B4-BE49-F238E27FC236}">
                <a16:creationId xmlns:a16="http://schemas.microsoft.com/office/drawing/2014/main" id="{D380E223-B914-6ACD-2190-36015DDDB81F}"/>
              </a:ext>
            </a:extLst>
          </p:cNvPr>
          <p:cNvSpPr/>
          <p:nvPr/>
        </p:nvSpPr>
        <p:spPr>
          <a:xfrm>
            <a:off x="1493827" y="4994437"/>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9" name="Hexagon 8">
            <a:extLst>
              <a:ext uri="{FF2B5EF4-FFF2-40B4-BE49-F238E27FC236}">
                <a16:creationId xmlns:a16="http://schemas.microsoft.com/office/drawing/2014/main" id="{779916EA-E41C-8473-954F-FAD189383957}"/>
              </a:ext>
            </a:extLst>
          </p:cNvPr>
          <p:cNvSpPr/>
          <p:nvPr/>
        </p:nvSpPr>
        <p:spPr>
          <a:xfrm>
            <a:off x="10245264" y="1346341"/>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0" name="Hexagon 9">
            <a:extLst>
              <a:ext uri="{FF2B5EF4-FFF2-40B4-BE49-F238E27FC236}">
                <a16:creationId xmlns:a16="http://schemas.microsoft.com/office/drawing/2014/main" id="{A5BB2EC0-0D4E-5BE5-5457-A48B8DA20E8B}"/>
              </a:ext>
            </a:extLst>
          </p:cNvPr>
          <p:cNvSpPr/>
          <p:nvPr/>
        </p:nvSpPr>
        <p:spPr>
          <a:xfrm>
            <a:off x="8668694" y="4225614"/>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1" name="Hexagon 10">
            <a:extLst>
              <a:ext uri="{FF2B5EF4-FFF2-40B4-BE49-F238E27FC236}">
                <a16:creationId xmlns:a16="http://schemas.microsoft.com/office/drawing/2014/main" id="{DFFAE606-B484-4107-FDC7-614D58B4DCE5}"/>
              </a:ext>
            </a:extLst>
          </p:cNvPr>
          <p:cNvSpPr/>
          <p:nvPr/>
        </p:nvSpPr>
        <p:spPr>
          <a:xfrm>
            <a:off x="6779909" y="2191602"/>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2" name="Hexagon 11">
            <a:extLst>
              <a:ext uri="{FF2B5EF4-FFF2-40B4-BE49-F238E27FC236}">
                <a16:creationId xmlns:a16="http://schemas.microsoft.com/office/drawing/2014/main" id="{D380E223-B914-6ACD-2190-36015DDDB81F}"/>
              </a:ext>
            </a:extLst>
          </p:cNvPr>
          <p:cNvSpPr/>
          <p:nvPr/>
        </p:nvSpPr>
        <p:spPr>
          <a:xfrm>
            <a:off x="1559773" y="3169717"/>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DFD8E40-78F7-536E-253E-3B9706C4B7AC}"/>
              </a:ext>
            </a:extLst>
          </p:cNvPr>
          <p:cNvSpPr/>
          <p:nvPr/>
        </p:nvSpPr>
        <p:spPr>
          <a:xfrm>
            <a:off x="10476288" y="25587"/>
            <a:ext cx="906539" cy="906539"/>
          </a:xfrm>
          <a:prstGeom prst="rect">
            <a:avLst/>
          </a:prstGeom>
          <a:solidFill>
            <a:srgbClr val="2B2666">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Oval 13">
            <a:extLst>
              <a:ext uri="{FF2B5EF4-FFF2-40B4-BE49-F238E27FC236}">
                <a16:creationId xmlns:a16="http://schemas.microsoft.com/office/drawing/2014/main" id="{57B330C2-BEA9-463F-0DEE-DDCB31D14401}"/>
              </a:ext>
            </a:extLst>
          </p:cNvPr>
          <p:cNvSpPr/>
          <p:nvPr/>
        </p:nvSpPr>
        <p:spPr>
          <a:xfrm flipH="1">
            <a:off x="11285461" y="875808"/>
            <a:ext cx="906539" cy="906539"/>
          </a:xfrm>
          <a:prstGeom prst="ellipse">
            <a:avLst/>
          </a:prstGeom>
          <a:solidFill>
            <a:srgbClr val="00AB98">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Triangle 5">
            <a:extLst>
              <a:ext uri="{FF2B5EF4-FFF2-40B4-BE49-F238E27FC236}">
                <a16:creationId xmlns:a16="http://schemas.microsoft.com/office/drawing/2014/main" id="{22D579B8-1E7E-4018-0C1E-4B3CE88E0864}"/>
              </a:ext>
            </a:extLst>
          </p:cNvPr>
          <p:cNvSpPr/>
          <p:nvPr/>
        </p:nvSpPr>
        <p:spPr>
          <a:xfrm>
            <a:off x="11529179" y="1690688"/>
            <a:ext cx="1267654" cy="1092805"/>
          </a:xfrm>
          <a:prstGeom prst="triangle">
            <a:avLst/>
          </a:prstGeom>
          <a:solidFill>
            <a:srgbClr val="4472C4">
              <a:alpha val="4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851008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3D6B-7454-E248-AE2F-1C8831B11191}"/>
              </a:ext>
            </a:extLst>
          </p:cNvPr>
          <p:cNvSpPr>
            <a:spLocks noGrp="1"/>
          </p:cNvSpPr>
          <p:nvPr>
            <p:ph type="title"/>
          </p:nvPr>
        </p:nvSpPr>
        <p:spPr/>
        <p:txBody>
          <a:bodyPr/>
          <a:lstStyle/>
          <a:p>
            <a:r>
              <a:rPr lang="x-none" b="1" dirty="0"/>
              <a:t>SUBMISSION OF BO INFORMATION</a:t>
            </a:r>
          </a:p>
        </p:txBody>
      </p:sp>
      <p:sp>
        <p:nvSpPr>
          <p:cNvPr id="3" name="Content Placeholder 2">
            <a:extLst>
              <a:ext uri="{FF2B5EF4-FFF2-40B4-BE49-F238E27FC236}">
                <a16:creationId xmlns:a16="http://schemas.microsoft.com/office/drawing/2014/main" id="{CF99D06E-F4AF-4D41-8261-D4B3AB0130A6}"/>
              </a:ext>
            </a:extLst>
          </p:cNvPr>
          <p:cNvSpPr>
            <a:spLocks noGrp="1"/>
          </p:cNvSpPr>
          <p:nvPr>
            <p:ph idx="1"/>
          </p:nvPr>
        </p:nvSpPr>
        <p:spPr/>
        <p:txBody>
          <a:bodyPr/>
          <a:lstStyle/>
          <a:p>
            <a:pPr marL="0" indent="0">
              <a:buNone/>
            </a:pPr>
            <a:r>
              <a:rPr lang="en-GB" dirty="0"/>
              <a:t>When are Companies required to submit BO data to  the Registrar?</a:t>
            </a:r>
          </a:p>
          <a:p>
            <a:pPr marL="0" indent="0">
              <a:buNone/>
            </a:pPr>
            <a:endParaRPr lang="en-GB" dirty="0"/>
          </a:p>
          <a:p>
            <a:pPr>
              <a:buFont typeface="Wingdings" pitchFamily="2" charset="2"/>
              <a:buChar char="§"/>
            </a:pPr>
            <a:r>
              <a:rPr lang="en-GB" dirty="0"/>
              <a:t>Incorporations sec.13(2)(m) of Act 992 </a:t>
            </a:r>
          </a:p>
          <a:p>
            <a:pPr>
              <a:buFont typeface="Wingdings" pitchFamily="2" charset="2"/>
              <a:buChar char="§"/>
            </a:pPr>
            <a:r>
              <a:rPr lang="en-GB" dirty="0"/>
              <a:t>28 days after being entered in the Register of Members</a:t>
            </a:r>
          </a:p>
          <a:p>
            <a:pPr>
              <a:buFont typeface="Wingdings" pitchFamily="2" charset="2"/>
              <a:buChar char="§"/>
            </a:pPr>
            <a:r>
              <a:rPr lang="en-GB" dirty="0"/>
              <a:t>At the time of registration by external companies </a:t>
            </a:r>
          </a:p>
          <a:p>
            <a:pPr>
              <a:buFont typeface="Wingdings" pitchFamily="2" charset="2"/>
              <a:buChar char="§"/>
            </a:pPr>
            <a:r>
              <a:rPr lang="en-GB" dirty="0"/>
              <a:t>Filing of annual returns (Sec126(1)</a:t>
            </a:r>
          </a:p>
          <a:p>
            <a:pPr>
              <a:buFont typeface="Wingdings" pitchFamily="2" charset="2"/>
              <a:buChar char="§"/>
            </a:pPr>
            <a:r>
              <a:rPr lang="en-GB" dirty="0"/>
              <a:t>Whenever there are changes to the BO information</a:t>
            </a:r>
          </a:p>
          <a:p>
            <a:pPr>
              <a:buFont typeface="Wingdings" pitchFamily="2" charset="2"/>
              <a:buChar char="§"/>
            </a:pPr>
            <a:r>
              <a:rPr lang="en-GB" dirty="0"/>
              <a:t>Upon request by the Registrar            	</a:t>
            </a:r>
            <a:endParaRPr lang="x-none" dirty="0"/>
          </a:p>
        </p:txBody>
      </p:sp>
      <p:pic>
        <p:nvPicPr>
          <p:cNvPr id="1025" name="Picture 1" descr="page2image134919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89700" cy="5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953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3C94BE-B480-A84D-9A3F-25F9DE0C83E3}"/>
              </a:ext>
            </a:extLst>
          </p:cNvPr>
          <p:cNvSpPr>
            <a:spLocks noGrp="1"/>
          </p:cNvSpPr>
          <p:nvPr>
            <p:ph idx="1"/>
          </p:nvPr>
        </p:nvSpPr>
        <p:spPr>
          <a:xfrm>
            <a:off x="271463" y="842963"/>
            <a:ext cx="11758612" cy="5686425"/>
          </a:xfrm>
        </p:spPr>
        <p:txBody>
          <a:bodyPr>
            <a:normAutofit fontScale="85000" lnSpcReduction="20000"/>
          </a:bodyPr>
          <a:lstStyle/>
          <a:p>
            <a:pPr marL="0" indent="0">
              <a:buNone/>
            </a:pPr>
            <a:endParaRPr lang="en-GB" dirty="0"/>
          </a:p>
          <a:p>
            <a:pPr marL="0" indent="0" algn="just">
              <a:buNone/>
            </a:pPr>
            <a:r>
              <a:rPr lang="en-GB" sz="3500" dirty="0"/>
              <a:t>PARTICULARS TO BE SUBMIITED:Sec.13 (2)(m) </a:t>
            </a:r>
          </a:p>
          <a:p>
            <a:pPr marL="0" indent="0" algn="just">
              <a:buNone/>
            </a:pPr>
            <a:endParaRPr lang="en-GB" sz="3500" dirty="0"/>
          </a:p>
          <a:p>
            <a:pPr algn="just">
              <a:buFont typeface="Wingdings" pitchFamily="2" charset="2"/>
              <a:buChar char="§"/>
            </a:pPr>
            <a:r>
              <a:rPr lang="en-GB" sz="3500" dirty="0">
                <a:latin typeface="+mj-lt"/>
              </a:rPr>
              <a:t>Full name and any former names or other names</a:t>
            </a:r>
          </a:p>
          <a:p>
            <a:pPr algn="just">
              <a:buFont typeface="Wingdings" pitchFamily="2" charset="2"/>
              <a:buChar char="§"/>
            </a:pPr>
            <a:r>
              <a:rPr lang="en-GB" sz="3500" dirty="0">
                <a:latin typeface="+mj-lt"/>
              </a:rPr>
              <a:t>Date and place of birth</a:t>
            </a:r>
          </a:p>
          <a:p>
            <a:pPr algn="just">
              <a:buFont typeface="Wingdings" pitchFamily="2" charset="2"/>
              <a:buChar char="§"/>
            </a:pPr>
            <a:r>
              <a:rPr lang="en-GB" sz="3500" dirty="0">
                <a:latin typeface="+mj-lt"/>
              </a:rPr>
              <a:t>Telephone number</a:t>
            </a:r>
          </a:p>
          <a:p>
            <a:pPr algn="just">
              <a:buFont typeface="Wingdings" pitchFamily="2" charset="2"/>
              <a:buChar char="§"/>
            </a:pPr>
            <a:r>
              <a:rPr lang="en-GB" sz="3500" dirty="0">
                <a:latin typeface="+mj-lt"/>
              </a:rPr>
              <a:t>Nationality, National Identity Card Number, passport number or other appropriate ID and proof of Identity</a:t>
            </a:r>
          </a:p>
          <a:p>
            <a:pPr algn="just">
              <a:buFont typeface="Wingdings" pitchFamily="2" charset="2"/>
              <a:buChar char="§"/>
            </a:pPr>
            <a:r>
              <a:rPr lang="en-GB" sz="3500" dirty="0">
                <a:latin typeface="+mj-lt"/>
              </a:rPr>
              <a:t>Residential Address, postal and email (Including Digital Address )</a:t>
            </a:r>
          </a:p>
          <a:p>
            <a:pPr algn="just">
              <a:buFont typeface="Wingdings" pitchFamily="2" charset="2"/>
              <a:buChar char="§"/>
            </a:pPr>
            <a:r>
              <a:rPr lang="en-GB" sz="3500" dirty="0">
                <a:latin typeface="+mj-lt"/>
              </a:rPr>
              <a:t>Place of work and position held</a:t>
            </a:r>
          </a:p>
          <a:p>
            <a:pPr algn="just">
              <a:buFont typeface="Wingdings" pitchFamily="2" charset="2"/>
              <a:buChar char="§"/>
            </a:pPr>
            <a:r>
              <a:rPr lang="en-GB" sz="3500" dirty="0">
                <a:latin typeface="+mj-lt"/>
              </a:rPr>
              <a:t>Nature of interest including the details of the legal, financial, security, debenture or informal arrangements giving rise to the BO</a:t>
            </a:r>
          </a:p>
          <a:p>
            <a:pPr algn="just">
              <a:buFont typeface="Wingdings" pitchFamily="2" charset="2"/>
              <a:buChar char="§"/>
            </a:pPr>
            <a:r>
              <a:rPr lang="en-GB" sz="3500" dirty="0">
                <a:latin typeface="+mj-lt"/>
              </a:rPr>
              <a:t>Declaration as to whether the BO is a PEP</a:t>
            </a:r>
          </a:p>
          <a:p>
            <a:pPr marL="0" indent="0">
              <a:buNone/>
            </a:pPr>
            <a:endParaRPr lang="en-US" sz="3500" dirty="0">
              <a:latin typeface="+mj-lt"/>
            </a:endParaRPr>
          </a:p>
          <a:p>
            <a:endParaRPr lang="x-none" dirty="0"/>
          </a:p>
        </p:txBody>
      </p:sp>
    </p:spTree>
    <p:extLst>
      <p:ext uri="{BB962C8B-B14F-4D97-AF65-F5344CB8AC3E}">
        <p14:creationId xmlns:p14="http://schemas.microsoft.com/office/powerpoint/2010/main" val="2510257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611" y="873764"/>
            <a:ext cx="4650378" cy="655000"/>
          </a:xfrm>
        </p:spPr>
        <p:txBody>
          <a:bodyPr>
            <a:noAutofit/>
          </a:bodyPr>
          <a:lstStyle/>
          <a:p>
            <a:pPr algn="ctr"/>
            <a:r>
              <a:rPr lang="en-US" b="1" dirty="0"/>
              <a:t>THRESHOLD</a:t>
            </a:r>
          </a:p>
        </p:txBody>
      </p:sp>
      <p:sp>
        <p:nvSpPr>
          <p:cNvPr id="3" name="Content Placeholder 2"/>
          <p:cNvSpPr>
            <a:spLocks noGrp="1"/>
          </p:cNvSpPr>
          <p:nvPr>
            <p:ph idx="1"/>
          </p:nvPr>
        </p:nvSpPr>
        <p:spPr>
          <a:xfrm>
            <a:off x="522515" y="1528763"/>
            <a:ext cx="11286308" cy="5329237"/>
          </a:xfrm>
        </p:spPr>
        <p:txBody>
          <a:bodyPr>
            <a:noAutofit/>
          </a:bodyPr>
          <a:lstStyle/>
          <a:p>
            <a:pPr marL="0" indent="0">
              <a:buNone/>
            </a:pPr>
            <a:r>
              <a:rPr lang="en-US" sz="3200" dirty="0">
                <a:latin typeface="+mj-lt"/>
              </a:rPr>
              <a:t>Reporting Thresholds – Threshold only applies to companies registered with shares. *Informed by NRA</a:t>
            </a:r>
          </a:p>
          <a:p>
            <a:pPr>
              <a:buFont typeface="Wingdings" panose="05000000000000000000" pitchFamily="2" charset="2"/>
              <a:buChar char="§"/>
            </a:pPr>
            <a:r>
              <a:rPr lang="en-US" sz="3200" dirty="0">
                <a:latin typeface="+mj-lt"/>
              </a:rPr>
              <a:t>Companies in the high risk sectors - 5%  - (</a:t>
            </a:r>
            <a:r>
              <a:rPr lang="en-US" sz="3200" dirty="0"/>
              <a:t>extractive sector, real estate, used car dealerships, financial sector, gambling) </a:t>
            </a:r>
            <a:endParaRPr lang="en-US" sz="3200" dirty="0">
              <a:latin typeface="+mj-lt"/>
            </a:endParaRPr>
          </a:p>
          <a:p>
            <a:pPr>
              <a:buFont typeface="Wingdings" panose="05000000000000000000" pitchFamily="2" charset="2"/>
              <a:buChar char="§"/>
            </a:pPr>
            <a:r>
              <a:rPr lang="en-US" sz="3200" dirty="0">
                <a:latin typeface="+mj-lt"/>
              </a:rPr>
              <a:t>Politically Exposed Person (PEP) – 0%. </a:t>
            </a:r>
          </a:p>
          <a:p>
            <a:pPr>
              <a:buFont typeface="Wingdings" panose="05000000000000000000" pitchFamily="2" charset="2"/>
              <a:buChar char="§"/>
            </a:pPr>
            <a:r>
              <a:rPr lang="en-US" sz="3200" dirty="0">
                <a:latin typeface="+mj-lt"/>
              </a:rPr>
              <a:t>Foreign PEP - 5%</a:t>
            </a:r>
          </a:p>
          <a:p>
            <a:pPr>
              <a:buFont typeface="Wingdings" panose="05000000000000000000" pitchFamily="2" charset="2"/>
              <a:buChar char="§"/>
            </a:pPr>
            <a:r>
              <a:rPr lang="en-GB" sz="3200" dirty="0">
                <a:latin typeface="+mj-lt"/>
              </a:rPr>
              <a:t>All other companies – 20% </a:t>
            </a:r>
            <a:endParaRPr lang="en-US" sz="3200" dirty="0">
              <a:latin typeface="+mj-lt"/>
            </a:endParaRPr>
          </a:p>
          <a:p>
            <a:pPr>
              <a:buFont typeface="Wingdings" panose="05000000000000000000" pitchFamily="2" charset="2"/>
              <a:buChar char="§"/>
            </a:pPr>
            <a:r>
              <a:rPr lang="en-GB" sz="3200" dirty="0">
                <a:latin typeface="+mj-lt"/>
              </a:rPr>
              <a:t>For a BO established through control or influence over a company, there is no threshold. </a:t>
            </a:r>
            <a:endParaRPr lang="en-US" sz="3200" dirty="0">
              <a:latin typeface="+mj-lt"/>
            </a:endParaRPr>
          </a:p>
        </p:txBody>
      </p:sp>
    </p:spTree>
    <p:extLst>
      <p:ext uri="{BB962C8B-B14F-4D97-AF65-F5344CB8AC3E}">
        <p14:creationId xmlns:p14="http://schemas.microsoft.com/office/powerpoint/2010/main" val="1058938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POLITICALLY EXPOSED PERSONS ( PEP)</a:t>
            </a:r>
            <a:endParaRPr lang="en-GB" dirty="0"/>
          </a:p>
        </p:txBody>
      </p:sp>
      <p:sp>
        <p:nvSpPr>
          <p:cNvPr id="3" name="Content Placeholder 2"/>
          <p:cNvSpPr>
            <a:spLocks noGrp="1"/>
          </p:cNvSpPr>
          <p:nvPr>
            <p:ph idx="1"/>
          </p:nvPr>
        </p:nvSpPr>
        <p:spPr/>
        <p:txBody>
          <a:bodyPr/>
          <a:lstStyle/>
          <a:p>
            <a:pPr marL="0" lvl="0" indent="0">
              <a:buNone/>
            </a:pPr>
            <a:r>
              <a:rPr lang="en-US" sz="2400" dirty="0">
                <a:solidFill>
                  <a:prstClr val="black"/>
                </a:solidFill>
                <a:latin typeface="Calibri Light" panose="020F0302020204030204"/>
              </a:rPr>
              <a:t>Politically Exposed Person (PEP) as defined under the first schedule of Act 992 includes;</a:t>
            </a:r>
          </a:p>
          <a:p>
            <a:pPr lvl="0">
              <a:buFont typeface="Wingdings" panose="05000000000000000000" pitchFamily="2" charset="2"/>
              <a:buChar char="§"/>
            </a:pPr>
            <a:r>
              <a:rPr lang="en-US" sz="2400" dirty="0">
                <a:solidFill>
                  <a:prstClr val="black"/>
                </a:solidFill>
                <a:latin typeface="Calibri Light" panose="020F0302020204030204"/>
              </a:rPr>
              <a:t>a person who is or has been entrusted with a prominent public function in this country, a foreign country or an international organization including a senior political party official, government, judicial or military official, a person who is or has been an executive of a State owned company, a senior political party official in a foreign country and  </a:t>
            </a:r>
          </a:p>
          <a:p>
            <a:pPr lvl="0">
              <a:buFont typeface="Wingdings" panose="05000000000000000000" pitchFamily="2" charset="2"/>
              <a:buChar char="§"/>
            </a:pPr>
            <a:r>
              <a:rPr lang="en-US" sz="2400" dirty="0">
                <a:solidFill>
                  <a:prstClr val="black"/>
                </a:solidFill>
                <a:latin typeface="Calibri Light" panose="020F0302020204030204"/>
              </a:rPr>
              <a:t>an immediate family member or close associate of a person referred to in paragraph (a). </a:t>
            </a:r>
          </a:p>
          <a:p>
            <a:pPr lvl="0">
              <a:buFont typeface="Wingdings" panose="05000000000000000000" pitchFamily="2" charset="2"/>
              <a:buChar char="§"/>
            </a:pPr>
            <a:r>
              <a:rPr lang="en-US" sz="2400" dirty="0">
                <a:solidFill>
                  <a:prstClr val="black"/>
                </a:solidFill>
                <a:latin typeface="Calibri Light" panose="020F0302020204030204"/>
              </a:rPr>
              <a:t>Immediate family member or close associate could include spouses, siblings, children, grand parents, grand children and business associates </a:t>
            </a:r>
          </a:p>
          <a:p>
            <a:endParaRPr lang="en-GB" dirty="0"/>
          </a:p>
        </p:txBody>
      </p:sp>
    </p:spTree>
    <p:extLst>
      <p:ext uri="{BB962C8B-B14F-4D97-AF65-F5344CB8AC3E}">
        <p14:creationId xmlns:p14="http://schemas.microsoft.com/office/powerpoint/2010/main" val="3475960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1CA7-6849-EC40-AED0-22021DDAF3A4}"/>
              </a:ext>
            </a:extLst>
          </p:cNvPr>
          <p:cNvSpPr>
            <a:spLocks noGrp="1"/>
          </p:cNvSpPr>
          <p:nvPr>
            <p:ph type="title"/>
          </p:nvPr>
        </p:nvSpPr>
        <p:spPr/>
        <p:txBody>
          <a:bodyPr>
            <a:normAutofit/>
          </a:bodyPr>
          <a:lstStyle/>
          <a:p>
            <a:r>
              <a:rPr lang="x-none" sz="4000" b="1" dirty="0"/>
              <a:t>NON COMPLIANCE AND SANCTIONS</a:t>
            </a:r>
          </a:p>
        </p:txBody>
      </p:sp>
      <p:sp>
        <p:nvSpPr>
          <p:cNvPr id="3" name="Content Placeholder 2">
            <a:extLst>
              <a:ext uri="{FF2B5EF4-FFF2-40B4-BE49-F238E27FC236}">
                <a16:creationId xmlns:a16="http://schemas.microsoft.com/office/drawing/2014/main" id="{2E4C2FBA-6D37-D04E-8482-94D311E8F61F}"/>
              </a:ext>
            </a:extLst>
          </p:cNvPr>
          <p:cNvSpPr>
            <a:spLocks noGrp="1"/>
          </p:cNvSpPr>
          <p:nvPr>
            <p:ph idx="1"/>
          </p:nvPr>
        </p:nvSpPr>
        <p:spPr>
          <a:xfrm>
            <a:off x="838200" y="1700213"/>
            <a:ext cx="10515600" cy="4476749"/>
          </a:xfrm>
        </p:spPr>
        <p:txBody>
          <a:bodyPr>
            <a:normAutofit fontScale="92500" lnSpcReduction="10000"/>
          </a:bodyPr>
          <a:lstStyle/>
          <a:p>
            <a:pPr marL="0" indent="0" algn="just">
              <a:lnSpc>
                <a:spcPct val="100000"/>
              </a:lnSpc>
              <a:buNone/>
            </a:pPr>
            <a:endParaRPr lang="en-GB" dirty="0"/>
          </a:p>
          <a:p>
            <a:pPr marL="0" indent="0" algn="just">
              <a:lnSpc>
                <a:spcPct val="100000"/>
              </a:lnSpc>
              <a:buNone/>
            </a:pPr>
            <a:r>
              <a:rPr lang="en-GB" sz="3600" dirty="0"/>
              <a:t>A person who fails to provide the information required or provides false or misleading information to the Registrar commits an offence and is liable on </a:t>
            </a:r>
            <a:r>
              <a:rPr lang="en-GB" sz="3600" b="1" dirty="0"/>
              <a:t>summary conviction to a fine of not less than one hundred and fifty penalty units and not more than two hundred and fifty units or to a term of imprisonment not less than one year and not more than two years or both.</a:t>
            </a:r>
            <a:r>
              <a:rPr lang="en-GB" sz="3600" dirty="0"/>
              <a:t> </a:t>
            </a:r>
          </a:p>
          <a:p>
            <a:pPr marL="0" indent="0" algn="just">
              <a:lnSpc>
                <a:spcPct val="100000"/>
              </a:lnSpc>
              <a:buNone/>
            </a:pPr>
            <a:r>
              <a:rPr lang="en-GB" dirty="0">
                <a:solidFill>
                  <a:srgbClr val="FF0000"/>
                </a:solidFill>
              </a:rPr>
              <a:t>Section 35(14)</a:t>
            </a:r>
          </a:p>
          <a:p>
            <a:endParaRPr lang="x-none" dirty="0"/>
          </a:p>
        </p:txBody>
      </p:sp>
    </p:spTree>
    <p:extLst>
      <p:ext uri="{BB962C8B-B14F-4D97-AF65-F5344CB8AC3E}">
        <p14:creationId xmlns:p14="http://schemas.microsoft.com/office/powerpoint/2010/main" val="4159194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210AE-9C09-4C47-8B10-2B203A831663}"/>
              </a:ext>
            </a:extLst>
          </p:cNvPr>
          <p:cNvSpPr>
            <a:spLocks noGrp="1"/>
          </p:cNvSpPr>
          <p:nvPr>
            <p:ph type="title"/>
          </p:nvPr>
        </p:nvSpPr>
        <p:spPr/>
        <p:txBody>
          <a:bodyPr/>
          <a:lstStyle/>
          <a:p>
            <a:r>
              <a:rPr lang="x-none" b="1" dirty="0"/>
              <a:t>NON-COMPLIANCE cont’d</a:t>
            </a:r>
          </a:p>
        </p:txBody>
      </p:sp>
      <p:sp>
        <p:nvSpPr>
          <p:cNvPr id="3" name="Content Placeholder 2">
            <a:extLst>
              <a:ext uri="{FF2B5EF4-FFF2-40B4-BE49-F238E27FC236}">
                <a16:creationId xmlns:a16="http://schemas.microsoft.com/office/drawing/2014/main" id="{0834F506-78A5-1B4B-B020-DD68F6E9615D}"/>
              </a:ext>
            </a:extLst>
          </p:cNvPr>
          <p:cNvSpPr>
            <a:spLocks noGrp="1"/>
          </p:cNvSpPr>
          <p:nvPr>
            <p:ph idx="1"/>
          </p:nvPr>
        </p:nvSpPr>
        <p:spPr/>
        <p:txBody>
          <a:bodyPr>
            <a:normAutofit fontScale="92500" lnSpcReduction="20000"/>
          </a:bodyPr>
          <a:lstStyle/>
          <a:p>
            <a:pPr marL="0" indent="0">
              <a:lnSpc>
                <a:spcPct val="110000"/>
              </a:lnSpc>
              <a:buNone/>
            </a:pPr>
            <a:endParaRPr lang="en-GB" dirty="0"/>
          </a:p>
          <a:p>
            <a:pPr marL="0" indent="0">
              <a:lnSpc>
                <a:spcPct val="110000"/>
              </a:lnSpc>
              <a:buNone/>
            </a:pPr>
            <a:r>
              <a:rPr lang="en-GB" sz="3900" dirty="0"/>
              <a:t>Where a company defaults in complying with this section, the company and every officer of the company that is in defaults is liable to pay to the Registrar, an administrative penalty of twenty-five penalty units for each day during which the defaults continues.</a:t>
            </a:r>
          </a:p>
          <a:p>
            <a:pPr marL="0" indent="0">
              <a:lnSpc>
                <a:spcPct val="110000"/>
              </a:lnSpc>
              <a:buNone/>
            </a:pPr>
            <a:endParaRPr lang="en-GB" dirty="0"/>
          </a:p>
          <a:p>
            <a:pPr marL="0" indent="0">
              <a:lnSpc>
                <a:spcPct val="110000"/>
              </a:lnSpc>
              <a:buNone/>
            </a:pPr>
            <a:r>
              <a:rPr lang="en-GB" dirty="0"/>
              <a:t> </a:t>
            </a:r>
            <a:r>
              <a:rPr lang="en-GB" dirty="0">
                <a:solidFill>
                  <a:srgbClr val="FF0000"/>
                </a:solidFill>
              </a:rPr>
              <a:t>Section 35(15)</a:t>
            </a:r>
          </a:p>
          <a:p>
            <a:endParaRPr lang="x-none" dirty="0"/>
          </a:p>
        </p:txBody>
      </p:sp>
    </p:spTree>
    <p:extLst>
      <p:ext uri="{BB962C8B-B14F-4D97-AF65-F5344CB8AC3E}">
        <p14:creationId xmlns:p14="http://schemas.microsoft.com/office/powerpoint/2010/main" val="3332487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F708C-F56B-ED41-8EA2-A037A74E9907}"/>
              </a:ext>
            </a:extLst>
          </p:cNvPr>
          <p:cNvSpPr>
            <a:spLocks noGrp="1"/>
          </p:cNvSpPr>
          <p:nvPr>
            <p:ph type="title"/>
          </p:nvPr>
        </p:nvSpPr>
        <p:spPr>
          <a:xfrm>
            <a:off x="838200" y="873764"/>
            <a:ext cx="10515600" cy="640712"/>
          </a:xfrm>
        </p:spPr>
        <p:txBody>
          <a:bodyPr>
            <a:normAutofit fontScale="90000"/>
          </a:bodyPr>
          <a:lstStyle/>
          <a:p>
            <a:r>
              <a:rPr lang="x-none" b="1" dirty="0"/>
              <a:t>REGULATIONS/GUIDELINES/PROCEDURES</a:t>
            </a:r>
          </a:p>
        </p:txBody>
      </p:sp>
      <p:sp>
        <p:nvSpPr>
          <p:cNvPr id="3" name="Content Placeholder 2">
            <a:extLst>
              <a:ext uri="{FF2B5EF4-FFF2-40B4-BE49-F238E27FC236}">
                <a16:creationId xmlns:a16="http://schemas.microsoft.com/office/drawing/2014/main" id="{50F6F44C-FA17-6E4A-8A4D-457A34903131}"/>
              </a:ext>
            </a:extLst>
          </p:cNvPr>
          <p:cNvSpPr>
            <a:spLocks noGrp="1"/>
          </p:cNvSpPr>
          <p:nvPr>
            <p:ph idx="1"/>
          </p:nvPr>
        </p:nvSpPr>
        <p:spPr>
          <a:xfrm>
            <a:off x="838200" y="1836023"/>
            <a:ext cx="10515600" cy="4340940"/>
          </a:xfrm>
        </p:spPr>
        <p:txBody>
          <a:bodyPr>
            <a:noAutofit/>
          </a:bodyPr>
          <a:lstStyle/>
          <a:p>
            <a:r>
              <a:rPr lang="x-none" sz="3200" dirty="0"/>
              <a:t>The law mandates the Registrar-General’s Department to formulate regulation,guidelines and procedures for </a:t>
            </a:r>
            <a:r>
              <a:rPr lang="en-GB" sz="3200" dirty="0" err="1"/>
              <a:t>th</a:t>
            </a:r>
            <a:r>
              <a:rPr lang="x-none" sz="3200" dirty="0"/>
              <a:t>e effective implementation of the Beneficial Ownership Regime</a:t>
            </a:r>
            <a:endParaRPr lang="en-GB" sz="3200" dirty="0"/>
          </a:p>
          <a:p>
            <a:r>
              <a:rPr lang="en-GB" sz="3200" dirty="0"/>
              <a:t>S.381(2)(d) - templates for BO info collection</a:t>
            </a:r>
          </a:p>
          <a:p>
            <a:r>
              <a:rPr lang="en-GB" sz="3200" dirty="0"/>
              <a:t>S.381 (2)(f) – to prescribe thresholds</a:t>
            </a:r>
          </a:p>
          <a:p>
            <a:endParaRPr lang="en-GB" sz="3200" dirty="0"/>
          </a:p>
          <a:p>
            <a:r>
              <a:rPr lang="en-GB" sz="3200" dirty="0"/>
              <a:t>S. 382 – The Registrar may issue directives and guidelines to give full effect to the Act.</a:t>
            </a:r>
            <a:endParaRPr lang="x-none" sz="3200" dirty="0"/>
          </a:p>
        </p:txBody>
      </p:sp>
    </p:spTree>
    <p:extLst>
      <p:ext uri="{BB962C8B-B14F-4D97-AF65-F5344CB8AC3E}">
        <p14:creationId xmlns:p14="http://schemas.microsoft.com/office/powerpoint/2010/main" val="3344571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20781-FDCF-4E4D-B65E-BB3C5AD6864C}"/>
              </a:ext>
            </a:extLst>
          </p:cNvPr>
          <p:cNvSpPr>
            <a:spLocks noGrp="1"/>
          </p:cNvSpPr>
          <p:nvPr>
            <p:ph type="title"/>
          </p:nvPr>
        </p:nvSpPr>
        <p:spPr/>
        <p:txBody>
          <a:bodyPr/>
          <a:lstStyle/>
          <a:p>
            <a:r>
              <a:rPr lang="en-GB" b="1" dirty="0"/>
              <a:t>Corporate Insolvency &amp; Restructuring Act,2020 (Act 1015)</a:t>
            </a:r>
            <a:endParaRPr lang="en-US" b="1" dirty="0"/>
          </a:p>
        </p:txBody>
      </p:sp>
      <p:sp>
        <p:nvSpPr>
          <p:cNvPr id="3" name="Content Placeholder 2">
            <a:extLst>
              <a:ext uri="{FF2B5EF4-FFF2-40B4-BE49-F238E27FC236}">
                <a16:creationId xmlns:a16="http://schemas.microsoft.com/office/drawing/2014/main" id="{9273B7B6-4496-4CBB-A934-A9E29351FB00}"/>
              </a:ext>
            </a:extLst>
          </p:cNvPr>
          <p:cNvSpPr>
            <a:spLocks noGrp="1"/>
          </p:cNvSpPr>
          <p:nvPr>
            <p:ph idx="1"/>
          </p:nvPr>
        </p:nvSpPr>
        <p:spPr>
          <a:xfrm>
            <a:off x="838200" y="1690688"/>
            <a:ext cx="10515600" cy="4486275"/>
          </a:xfrm>
        </p:spPr>
        <p:txBody>
          <a:bodyPr>
            <a:normAutofit fontScale="92500" lnSpcReduction="10000"/>
          </a:bodyPr>
          <a:lstStyle/>
          <a:p>
            <a:pPr algn="just">
              <a:buClr>
                <a:srgbClr val="FF0000"/>
              </a:buClr>
              <a:buSzPct val="80000"/>
              <a:buFont typeface="Wingdings" panose="05000000000000000000" pitchFamily="2" charset="2"/>
              <a:buChar char="q"/>
            </a:pPr>
            <a:r>
              <a:rPr lang="en-US" dirty="0">
                <a:latin typeface="Lato" panose="020F0502020204030203"/>
                <a:cs typeface="Calibri" panose="020F0502020204030204" pitchFamily="34" charset="0"/>
              </a:rPr>
              <a:t> </a:t>
            </a:r>
            <a:r>
              <a:rPr lang="en-US" sz="3000" dirty="0">
                <a:cs typeface="Calibri" panose="020F0502020204030204" pitchFamily="34" charset="0"/>
              </a:rPr>
              <a:t>The Corporate Insolvency and Restructuring Act was passed in 2020     to replace the Bodies Corporate (Official Liquidation) Act (CIRA), 1963 (Act   180).</a:t>
            </a:r>
          </a:p>
          <a:p>
            <a:pPr marL="0" indent="0" algn="just">
              <a:buClr>
                <a:srgbClr val="FF0000"/>
              </a:buClr>
              <a:buSzPct val="80000"/>
              <a:buNone/>
            </a:pPr>
            <a:endParaRPr lang="en-US" sz="3000" dirty="0">
              <a:cs typeface="Calibri" panose="020F0502020204030204" pitchFamily="34" charset="0"/>
            </a:endParaRPr>
          </a:p>
          <a:p>
            <a:pPr marL="457200" indent="-457200" algn="just">
              <a:buClr>
                <a:srgbClr val="FF0000"/>
              </a:buClr>
              <a:buSzPct val="80000"/>
              <a:buFont typeface="Wingdings" panose="05000000000000000000" pitchFamily="2" charset="2"/>
              <a:buChar char="q"/>
            </a:pPr>
            <a:r>
              <a:rPr lang="en-US" sz="3000" dirty="0">
                <a:cs typeface="Calibri" panose="020F0502020204030204" pitchFamily="34" charset="0"/>
              </a:rPr>
              <a:t>It governs involuntary or official liquidations and goes further to provide for avenues by which a company may be rescued or saved from being completely closed down.          </a:t>
            </a:r>
          </a:p>
          <a:p>
            <a:pPr marL="0" indent="0" algn="just">
              <a:buClr>
                <a:srgbClr val="FF0000"/>
              </a:buClr>
              <a:buSzPct val="80000"/>
              <a:buNone/>
            </a:pPr>
            <a:endParaRPr lang="en-US" sz="3000" dirty="0">
              <a:cs typeface="Calibri" panose="020F0502020204030204" pitchFamily="34" charset="0"/>
            </a:endParaRPr>
          </a:p>
          <a:p>
            <a:pPr marL="457200" indent="-457200" algn="just">
              <a:buClr>
                <a:srgbClr val="FF0000"/>
              </a:buClr>
              <a:buSzPct val="80000"/>
              <a:buFont typeface="Wingdings" panose="05000000000000000000" pitchFamily="2" charset="2"/>
              <a:buChar char="q"/>
            </a:pPr>
            <a:r>
              <a:rPr lang="en-US" sz="3000" dirty="0">
                <a:cs typeface="Calibri" panose="020F0502020204030204" pitchFamily="34" charset="0"/>
              </a:rPr>
              <a:t>The passage of the Corporate Insolvency and Restructuring Act, 2020 (Act 1015) is aimed at promoting a rescue culture to protect investments.</a:t>
            </a:r>
            <a:endParaRPr lang="en-US" sz="3000" dirty="0"/>
          </a:p>
        </p:txBody>
      </p:sp>
      <p:sp>
        <p:nvSpPr>
          <p:cNvPr id="4" name="Footer Placeholder 3">
            <a:extLst>
              <a:ext uri="{FF2B5EF4-FFF2-40B4-BE49-F238E27FC236}">
                <a16:creationId xmlns:a16="http://schemas.microsoft.com/office/drawing/2014/main" id="{CE16A0BA-97DF-4B10-B35C-F7EAEEBD58C6}"/>
              </a:ext>
            </a:extLst>
          </p:cNvPr>
          <p:cNvSpPr>
            <a:spLocks noGrp="1"/>
          </p:cNvSpPr>
          <p:nvPr>
            <p:ph type="ftr" sz="quarter" idx="11"/>
          </p:nvPr>
        </p:nvSpPr>
        <p:spPr/>
        <p:txBody>
          <a:bodyPr/>
          <a:lstStyle/>
          <a:p>
            <a:r>
              <a:rPr lang="en-US"/>
              <a:t>Office of Registrar of Companies</a:t>
            </a:r>
            <a:endParaRPr lang="en-US" dirty="0"/>
          </a:p>
        </p:txBody>
      </p:sp>
    </p:spTree>
    <p:extLst>
      <p:ext uri="{BB962C8B-B14F-4D97-AF65-F5344CB8AC3E}">
        <p14:creationId xmlns:p14="http://schemas.microsoft.com/office/powerpoint/2010/main" val="3787609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933A7-D958-4BBA-BDC0-2787D8D18680}"/>
              </a:ext>
            </a:extLst>
          </p:cNvPr>
          <p:cNvSpPr>
            <a:spLocks noGrp="1"/>
          </p:cNvSpPr>
          <p:nvPr>
            <p:ph type="title"/>
          </p:nvPr>
        </p:nvSpPr>
        <p:spPr>
          <a:xfrm>
            <a:off x="415120" y="500062"/>
            <a:ext cx="10515600" cy="1325563"/>
          </a:xfrm>
        </p:spPr>
        <p:txBody>
          <a:bodyPr/>
          <a:lstStyle/>
          <a:p>
            <a:r>
              <a:rPr lang="en-GB" b="1" dirty="0"/>
              <a:t>Corporate Insolvency &amp; Restructuring Act,2020 (Act 1015) cont’d</a:t>
            </a:r>
            <a:endParaRPr lang="en-US" b="1" dirty="0"/>
          </a:p>
        </p:txBody>
      </p:sp>
      <p:sp>
        <p:nvSpPr>
          <p:cNvPr id="3" name="Content Placeholder 2">
            <a:extLst>
              <a:ext uri="{FF2B5EF4-FFF2-40B4-BE49-F238E27FC236}">
                <a16:creationId xmlns:a16="http://schemas.microsoft.com/office/drawing/2014/main" id="{2068853B-5A32-4E1D-B7F7-A70998E61F89}"/>
              </a:ext>
            </a:extLst>
          </p:cNvPr>
          <p:cNvSpPr>
            <a:spLocks noGrp="1"/>
          </p:cNvSpPr>
          <p:nvPr>
            <p:ph idx="1"/>
          </p:nvPr>
        </p:nvSpPr>
        <p:spPr/>
        <p:txBody>
          <a:bodyPr/>
          <a:lstStyle/>
          <a:p>
            <a:pPr marL="0" indent="0">
              <a:buNone/>
            </a:pPr>
            <a:r>
              <a:rPr lang="en-GB" dirty="0"/>
              <a:t>Purpose</a:t>
            </a:r>
          </a:p>
          <a:p>
            <a:pPr marL="457200" indent="-457200" algn="just">
              <a:buClr>
                <a:srgbClr val="FF0000"/>
              </a:buClr>
              <a:buSzPct val="80000"/>
              <a:buFont typeface="Wingdings" panose="05000000000000000000" pitchFamily="2" charset="2"/>
              <a:buChar char="q"/>
            </a:pPr>
            <a:r>
              <a:rPr lang="en-US" dirty="0">
                <a:cs typeface="Calibri" panose="020F0502020204030204" pitchFamily="34" charset="0"/>
              </a:rPr>
              <a:t>The administration of the business, property and affairs of a distressed company in a manner that provides an opportunity for the company to as much as possible continue in existence as a going concern.</a:t>
            </a:r>
          </a:p>
          <a:p>
            <a:pPr marL="0" indent="0" algn="just">
              <a:buClr>
                <a:srgbClr val="FF0000"/>
              </a:buClr>
              <a:buSzPct val="80000"/>
              <a:buNone/>
            </a:pPr>
            <a:endParaRPr lang="en-US" dirty="0">
              <a:cs typeface="Calibri" panose="020F0502020204030204" pitchFamily="34" charset="0"/>
            </a:endParaRPr>
          </a:p>
          <a:p>
            <a:pPr marL="457200" indent="-457200" algn="just">
              <a:buClr>
                <a:srgbClr val="FF0000"/>
              </a:buClr>
              <a:buSzPct val="80000"/>
              <a:buFont typeface="Wingdings" panose="05000000000000000000" pitchFamily="2" charset="2"/>
              <a:buChar char="q"/>
            </a:pPr>
            <a:r>
              <a:rPr lang="en-US" dirty="0">
                <a:cs typeface="Calibri" panose="020F0502020204030204" pitchFamily="34" charset="0"/>
              </a:rPr>
              <a:t>The temporary management of the affairs, business and property of a distressed company.</a:t>
            </a:r>
          </a:p>
          <a:p>
            <a:endParaRPr lang="en-US" dirty="0"/>
          </a:p>
        </p:txBody>
      </p:sp>
      <p:sp>
        <p:nvSpPr>
          <p:cNvPr id="4" name="Footer Placeholder 3">
            <a:extLst>
              <a:ext uri="{FF2B5EF4-FFF2-40B4-BE49-F238E27FC236}">
                <a16:creationId xmlns:a16="http://schemas.microsoft.com/office/drawing/2014/main" id="{5E79F4D7-2D1F-493C-B105-202C415D78CD}"/>
              </a:ext>
            </a:extLst>
          </p:cNvPr>
          <p:cNvSpPr>
            <a:spLocks noGrp="1"/>
          </p:cNvSpPr>
          <p:nvPr>
            <p:ph type="ftr" sz="quarter" idx="11"/>
          </p:nvPr>
        </p:nvSpPr>
        <p:spPr/>
        <p:txBody>
          <a:bodyPr/>
          <a:lstStyle/>
          <a:p>
            <a:r>
              <a:rPr lang="en-US"/>
              <a:t>Office of Registrar of Companies</a:t>
            </a:r>
            <a:endParaRPr lang="en-US" dirty="0"/>
          </a:p>
        </p:txBody>
      </p:sp>
    </p:spTree>
    <p:extLst>
      <p:ext uri="{BB962C8B-B14F-4D97-AF65-F5344CB8AC3E}">
        <p14:creationId xmlns:p14="http://schemas.microsoft.com/office/powerpoint/2010/main" val="3467790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C3BCB-B240-4135-BCE8-16D9D50A1A90}"/>
              </a:ext>
            </a:extLst>
          </p:cNvPr>
          <p:cNvSpPr>
            <a:spLocks noGrp="1"/>
          </p:cNvSpPr>
          <p:nvPr>
            <p:ph type="title"/>
          </p:nvPr>
        </p:nvSpPr>
        <p:spPr/>
        <p:txBody>
          <a:bodyPr/>
          <a:lstStyle/>
          <a:p>
            <a:r>
              <a:rPr lang="en-GB" b="1" dirty="0"/>
              <a:t>Corporate Insolvency &amp; Restructuring Act,2020 (Act 1015) cont’d</a:t>
            </a:r>
            <a:endParaRPr lang="en-US" b="1" dirty="0"/>
          </a:p>
        </p:txBody>
      </p:sp>
      <p:sp>
        <p:nvSpPr>
          <p:cNvPr id="3" name="Content Placeholder 2">
            <a:extLst>
              <a:ext uri="{FF2B5EF4-FFF2-40B4-BE49-F238E27FC236}">
                <a16:creationId xmlns:a16="http://schemas.microsoft.com/office/drawing/2014/main" id="{9874A1B7-4B0D-465C-B984-8A63185D9CB4}"/>
              </a:ext>
            </a:extLst>
          </p:cNvPr>
          <p:cNvSpPr>
            <a:spLocks noGrp="1"/>
          </p:cNvSpPr>
          <p:nvPr>
            <p:ph idx="1"/>
          </p:nvPr>
        </p:nvSpPr>
        <p:spPr/>
        <p:txBody>
          <a:bodyPr/>
          <a:lstStyle/>
          <a:p>
            <a:pPr marL="457200" indent="-457200" algn="just">
              <a:buClr>
                <a:srgbClr val="FF0000"/>
              </a:buClr>
              <a:buSzPct val="80000"/>
              <a:buFont typeface="Wingdings" panose="05000000000000000000" pitchFamily="2" charset="2"/>
              <a:buChar char="q"/>
            </a:pPr>
            <a:r>
              <a:rPr lang="en-US" dirty="0">
                <a:cs typeface="Calibri" panose="020F0502020204030204" pitchFamily="34" charset="0"/>
              </a:rPr>
              <a:t>The placing of a temporary freeze on the rights of creditors and other claimants against a distressed company.</a:t>
            </a:r>
          </a:p>
          <a:p>
            <a:pPr marL="0" indent="0" algn="just">
              <a:buClr>
                <a:srgbClr val="FF0000"/>
              </a:buClr>
              <a:buSzPct val="80000"/>
              <a:buNone/>
            </a:pPr>
            <a:endParaRPr lang="en-US" dirty="0">
              <a:cs typeface="Calibri" panose="020F0502020204030204" pitchFamily="34" charset="0"/>
            </a:endParaRPr>
          </a:p>
          <a:p>
            <a:pPr marL="457200" indent="-457200" algn="just">
              <a:buClr>
                <a:srgbClr val="FF0000"/>
              </a:buClr>
              <a:buSzPct val="80000"/>
              <a:buFont typeface="Wingdings" panose="05000000000000000000" pitchFamily="2" charset="2"/>
              <a:buChar char="q"/>
            </a:pPr>
            <a:r>
              <a:rPr lang="en-US" dirty="0">
                <a:cs typeface="Calibri" panose="020F0502020204030204" pitchFamily="34" charset="0"/>
              </a:rPr>
              <a:t>The development and implementation of a restructuring plan which results in a better return for the creditors and shareholders of the company than would result from the immediate winding-up of a distressed company.</a:t>
            </a:r>
          </a:p>
          <a:p>
            <a:pPr marL="457200" indent="-457200" algn="just">
              <a:buClr>
                <a:srgbClr val="FF0000"/>
              </a:buClr>
              <a:buSzPct val="80000"/>
              <a:buFont typeface="Wingdings" panose="05000000000000000000" pitchFamily="2" charset="2"/>
              <a:buChar char="q"/>
            </a:pPr>
            <a:r>
              <a:rPr lang="en-GB" dirty="0">
                <a:cs typeface="Calibri" panose="020F0502020204030204" pitchFamily="34" charset="0"/>
              </a:rPr>
              <a:t>*</a:t>
            </a:r>
            <a:r>
              <a:rPr lang="en-US" dirty="0">
                <a:cs typeface="Calibri" panose="020F0502020204030204" pitchFamily="34" charset="0"/>
              </a:rPr>
              <a:t>The CIRA has also introduced Insolvency Practitioners whose work will support the Liquidation and Restructuring of Companies.*</a:t>
            </a:r>
          </a:p>
          <a:p>
            <a:endParaRPr lang="en-US" dirty="0"/>
          </a:p>
        </p:txBody>
      </p:sp>
      <p:sp>
        <p:nvSpPr>
          <p:cNvPr id="4" name="Footer Placeholder 3">
            <a:extLst>
              <a:ext uri="{FF2B5EF4-FFF2-40B4-BE49-F238E27FC236}">
                <a16:creationId xmlns:a16="http://schemas.microsoft.com/office/drawing/2014/main" id="{843A27E6-58ED-48B2-9BFC-17F505EE0DAF}"/>
              </a:ext>
            </a:extLst>
          </p:cNvPr>
          <p:cNvSpPr>
            <a:spLocks noGrp="1"/>
          </p:cNvSpPr>
          <p:nvPr>
            <p:ph type="ftr" sz="quarter" idx="11"/>
          </p:nvPr>
        </p:nvSpPr>
        <p:spPr/>
        <p:txBody>
          <a:bodyPr/>
          <a:lstStyle/>
          <a:p>
            <a:r>
              <a:rPr lang="en-US"/>
              <a:t>Office of Registrar of Companies</a:t>
            </a:r>
            <a:endParaRPr lang="en-US" dirty="0"/>
          </a:p>
        </p:txBody>
      </p:sp>
    </p:spTree>
    <p:extLst>
      <p:ext uri="{BB962C8B-B14F-4D97-AF65-F5344CB8AC3E}">
        <p14:creationId xmlns:p14="http://schemas.microsoft.com/office/powerpoint/2010/main" val="3169436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59867-04FF-764D-A099-76047F173A3E}"/>
              </a:ext>
            </a:extLst>
          </p:cNvPr>
          <p:cNvSpPr>
            <a:spLocks noGrp="1"/>
          </p:cNvSpPr>
          <p:nvPr>
            <p:ph type="title"/>
          </p:nvPr>
        </p:nvSpPr>
        <p:spPr>
          <a:xfrm>
            <a:off x="385763" y="371475"/>
            <a:ext cx="10968037" cy="557213"/>
          </a:xfrm>
        </p:spPr>
        <p:txBody>
          <a:bodyPr>
            <a:normAutofit fontScale="90000"/>
          </a:bodyPr>
          <a:lstStyle/>
          <a:p>
            <a:r>
              <a:rPr lang="x-none"/>
              <a:t>The Office of the Registrar of Companies </a:t>
            </a:r>
            <a:r>
              <a:rPr lang="en-US" dirty="0"/>
              <a:t>–cont’d</a:t>
            </a:r>
            <a:endParaRPr lang="x-none" dirty="0"/>
          </a:p>
        </p:txBody>
      </p:sp>
      <p:sp>
        <p:nvSpPr>
          <p:cNvPr id="3" name="Content Placeholder 2">
            <a:extLst>
              <a:ext uri="{FF2B5EF4-FFF2-40B4-BE49-F238E27FC236}">
                <a16:creationId xmlns:a16="http://schemas.microsoft.com/office/drawing/2014/main" id="{18CA3ED9-71C6-924D-AA19-F0E1DEDD4D81}"/>
              </a:ext>
            </a:extLst>
          </p:cNvPr>
          <p:cNvSpPr>
            <a:spLocks noGrp="1"/>
          </p:cNvSpPr>
          <p:nvPr>
            <p:ph idx="1"/>
          </p:nvPr>
        </p:nvSpPr>
        <p:spPr>
          <a:xfrm>
            <a:off x="385763" y="928688"/>
            <a:ext cx="11301412" cy="5557837"/>
          </a:xfrm>
        </p:spPr>
        <p:txBody>
          <a:bodyPr>
            <a:normAutofit fontScale="92500" lnSpcReduction="10000"/>
          </a:bodyPr>
          <a:lstStyle/>
          <a:p>
            <a:pPr marL="0" indent="0">
              <a:buNone/>
            </a:pPr>
            <a:endParaRPr lang="x-none" dirty="0">
              <a:solidFill>
                <a:srgbClr val="FF0000"/>
              </a:solidFill>
            </a:endParaRPr>
          </a:p>
          <a:p>
            <a:r>
              <a:rPr lang="x-none" dirty="0"/>
              <a:t>The ORC may acquire and hold property and enter into a contract or any other transaction. </a:t>
            </a:r>
          </a:p>
          <a:p>
            <a:endParaRPr lang="x-none" dirty="0"/>
          </a:p>
          <a:p>
            <a:r>
              <a:rPr lang="x-none" dirty="0"/>
              <a:t>Where there is a hindrance to the acquisition of immovable property, the property may be acquired for the Office of the Registrar of Companies under the State Lands Act, 1962 (Act 125) and the cost shall be borne by the Office of the Registrar of Companies. </a:t>
            </a:r>
          </a:p>
          <a:p>
            <a:pPr marL="0" indent="0">
              <a:buNone/>
            </a:pPr>
            <a:endParaRPr lang="x-none" dirty="0"/>
          </a:p>
          <a:p>
            <a:r>
              <a:rPr lang="x-none" dirty="0"/>
              <a:t>The Registrar shall have a seal that shall bear the words “Registrar of Companies, Ghana”. </a:t>
            </a:r>
          </a:p>
          <a:p>
            <a:pPr marL="0" indent="0">
              <a:buNone/>
            </a:pPr>
            <a:endParaRPr lang="x-none" dirty="0"/>
          </a:p>
          <a:p>
            <a:r>
              <a:rPr lang="x-none" dirty="0"/>
              <a:t>The Office of the Registrar of Companies has financial autonomy  s.352</a:t>
            </a:r>
          </a:p>
          <a:p>
            <a:pPr marL="0" indent="0">
              <a:buNone/>
            </a:pPr>
            <a:r>
              <a:rPr lang="x-none" dirty="0"/>
              <a:t>   subject to the provisions of this Act. </a:t>
            </a:r>
          </a:p>
          <a:p>
            <a:endParaRPr lang="x-none" dirty="0"/>
          </a:p>
          <a:p>
            <a:endParaRPr lang="x-none" dirty="0"/>
          </a:p>
        </p:txBody>
      </p:sp>
      <p:sp>
        <p:nvSpPr>
          <p:cNvPr id="4" name="Footer Placeholder 3"/>
          <p:cNvSpPr>
            <a:spLocks noGrp="1"/>
          </p:cNvSpPr>
          <p:nvPr>
            <p:ph type="ftr" sz="quarter" idx="11"/>
          </p:nvPr>
        </p:nvSpPr>
        <p:spPr/>
        <p:txBody>
          <a:bodyPr/>
          <a:lstStyle/>
          <a:p>
            <a:r>
              <a:rPr lang="en-US" dirty="0"/>
              <a:t>Office of  the Registrar of Companies</a:t>
            </a:r>
          </a:p>
        </p:txBody>
      </p:sp>
      <p:sp>
        <p:nvSpPr>
          <p:cNvPr id="5" name="Hexagon 4">
            <a:extLst>
              <a:ext uri="{FF2B5EF4-FFF2-40B4-BE49-F238E27FC236}">
                <a16:creationId xmlns:a16="http://schemas.microsoft.com/office/drawing/2014/main" id="{D64B502E-DFCF-F20B-2EB2-6FA375861CB4}"/>
              </a:ext>
            </a:extLst>
          </p:cNvPr>
          <p:cNvSpPr/>
          <p:nvPr/>
        </p:nvSpPr>
        <p:spPr>
          <a:xfrm>
            <a:off x="-169046" y="4116993"/>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6" name="Hexagon 5">
            <a:extLst>
              <a:ext uri="{FF2B5EF4-FFF2-40B4-BE49-F238E27FC236}">
                <a16:creationId xmlns:a16="http://schemas.microsoft.com/office/drawing/2014/main" id="{0669149C-7FFA-C2E5-766B-35F3F304933C}"/>
              </a:ext>
            </a:extLst>
          </p:cNvPr>
          <p:cNvSpPr/>
          <p:nvPr/>
        </p:nvSpPr>
        <p:spPr>
          <a:xfrm>
            <a:off x="10254037" y="3120366"/>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7" name="Hexagon 6">
            <a:extLst>
              <a:ext uri="{FF2B5EF4-FFF2-40B4-BE49-F238E27FC236}">
                <a16:creationId xmlns:a16="http://schemas.microsoft.com/office/drawing/2014/main" id="{DFFAE606-B484-4107-FDC7-614D58B4DCE5}"/>
              </a:ext>
            </a:extLst>
          </p:cNvPr>
          <p:cNvSpPr/>
          <p:nvPr/>
        </p:nvSpPr>
        <p:spPr>
          <a:xfrm>
            <a:off x="5086393" y="1309738"/>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8" name="Hexagon 7">
            <a:extLst>
              <a:ext uri="{FF2B5EF4-FFF2-40B4-BE49-F238E27FC236}">
                <a16:creationId xmlns:a16="http://schemas.microsoft.com/office/drawing/2014/main" id="{D380E223-B914-6ACD-2190-36015DDDB81F}"/>
              </a:ext>
            </a:extLst>
          </p:cNvPr>
          <p:cNvSpPr/>
          <p:nvPr/>
        </p:nvSpPr>
        <p:spPr>
          <a:xfrm>
            <a:off x="1493827" y="4994437"/>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9" name="Hexagon 8">
            <a:extLst>
              <a:ext uri="{FF2B5EF4-FFF2-40B4-BE49-F238E27FC236}">
                <a16:creationId xmlns:a16="http://schemas.microsoft.com/office/drawing/2014/main" id="{779916EA-E41C-8473-954F-FAD189383957}"/>
              </a:ext>
            </a:extLst>
          </p:cNvPr>
          <p:cNvSpPr/>
          <p:nvPr/>
        </p:nvSpPr>
        <p:spPr>
          <a:xfrm>
            <a:off x="10245264" y="1346341"/>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0" name="Hexagon 9">
            <a:extLst>
              <a:ext uri="{FF2B5EF4-FFF2-40B4-BE49-F238E27FC236}">
                <a16:creationId xmlns:a16="http://schemas.microsoft.com/office/drawing/2014/main" id="{A5BB2EC0-0D4E-5BE5-5457-A48B8DA20E8B}"/>
              </a:ext>
            </a:extLst>
          </p:cNvPr>
          <p:cNvSpPr/>
          <p:nvPr/>
        </p:nvSpPr>
        <p:spPr>
          <a:xfrm>
            <a:off x="8668694" y="4225614"/>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1" name="Hexagon 10">
            <a:extLst>
              <a:ext uri="{FF2B5EF4-FFF2-40B4-BE49-F238E27FC236}">
                <a16:creationId xmlns:a16="http://schemas.microsoft.com/office/drawing/2014/main" id="{DFFAE606-B484-4107-FDC7-614D58B4DCE5}"/>
              </a:ext>
            </a:extLst>
          </p:cNvPr>
          <p:cNvSpPr/>
          <p:nvPr/>
        </p:nvSpPr>
        <p:spPr>
          <a:xfrm>
            <a:off x="6779909" y="2191602"/>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2" name="Hexagon 11">
            <a:extLst>
              <a:ext uri="{FF2B5EF4-FFF2-40B4-BE49-F238E27FC236}">
                <a16:creationId xmlns:a16="http://schemas.microsoft.com/office/drawing/2014/main" id="{D380E223-B914-6ACD-2190-36015DDDB81F}"/>
              </a:ext>
            </a:extLst>
          </p:cNvPr>
          <p:cNvSpPr/>
          <p:nvPr/>
        </p:nvSpPr>
        <p:spPr>
          <a:xfrm>
            <a:off x="1559773" y="3169717"/>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DFD8E40-78F7-536E-253E-3B9706C4B7AC}"/>
              </a:ext>
            </a:extLst>
          </p:cNvPr>
          <p:cNvSpPr/>
          <p:nvPr/>
        </p:nvSpPr>
        <p:spPr>
          <a:xfrm>
            <a:off x="10476288" y="25587"/>
            <a:ext cx="906539" cy="906539"/>
          </a:xfrm>
          <a:prstGeom prst="rect">
            <a:avLst/>
          </a:prstGeom>
          <a:solidFill>
            <a:srgbClr val="2B2666">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Oval 13">
            <a:extLst>
              <a:ext uri="{FF2B5EF4-FFF2-40B4-BE49-F238E27FC236}">
                <a16:creationId xmlns:a16="http://schemas.microsoft.com/office/drawing/2014/main" id="{57B330C2-BEA9-463F-0DEE-DDCB31D14401}"/>
              </a:ext>
            </a:extLst>
          </p:cNvPr>
          <p:cNvSpPr/>
          <p:nvPr/>
        </p:nvSpPr>
        <p:spPr>
          <a:xfrm flipH="1">
            <a:off x="11285461" y="875808"/>
            <a:ext cx="906539" cy="906539"/>
          </a:xfrm>
          <a:prstGeom prst="ellipse">
            <a:avLst/>
          </a:prstGeom>
          <a:solidFill>
            <a:srgbClr val="00AB98">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Triangle 5">
            <a:extLst>
              <a:ext uri="{FF2B5EF4-FFF2-40B4-BE49-F238E27FC236}">
                <a16:creationId xmlns:a16="http://schemas.microsoft.com/office/drawing/2014/main" id="{22D579B8-1E7E-4018-0C1E-4B3CE88E0864}"/>
              </a:ext>
            </a:extLst>
          </p:cNvPr>
          <p:cNvSpPr/>
          <p:nvPr/>
        </p:nvSpPr>
        <p:spPr>
          <a:xfrm>
            <a:off x="11529179" y="1690688"/>
            <a:ext cx="1267654" cy="1092805"/>
          </a:xfrm>
          <a:prstGeom prst="triangle">
            <a:avLst/>
          </a:prstGeom>
          <a:solidFill>
            <a:srgbClr val="4472C4">
              <a:alpha val="4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1078188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84810-7E23-704A-BAD8-34DF7BFA074A}"/>
              </a:ext>
            </a:extLst>
          </p:cNvPr>
          <p:cNvSpPr>
            <a:spLocks noGrp="1"/>
          </p:cNvSpPr>
          <p:nvPr>
            <p:ph type="title"/>
          </p:nvPr>
        </p:nvSpPr>
        <p:spPr>
          <a:xfrm>
            <a:off x="838200" y="0"/>
            <a:ext cx="8234363" cy="957263"/>
          </a:xfrm>
        </p:spPr>
        <p:txBody>
          <a:bodyPr>
            <a:normAutofit/>
          </a:bodyPr>
          <a:lstStyle/>
          <a:p>
            <a:r>
              <a:rPr lang="x-none" sz="3600" dirty="0"/>
              <a:t>Update on Implementation of ORC – Cont’d</a:t>
            </a:r>
          </a:p>
        </p:txBody>
      </p:sp>
      <p:sp>
        <p:nvSpPr>
          <p:cNvPr id="3" name="Content Placeholder 2">
            <a:extLst>
              <a:ext uri="{FF2B5EF4-FFF2-40B4-BE49-F238E27FC236}">
                <a16:creationId xmlns:a16="http://schemas.microsoft.com/office/drawing/2014/main" id="{0AE419DA-D4D5-AA42-8253-E26BD982CD30}"/>
              </a:ext>
            </a:extLst>
          </p:cNvPr>
          <p:cNvSpPr>
            <a:spLocks noGrp="1"/>
          </p:cNvSpPr>
          <p:nvPr>
            <p:ph idx="1"/>
          </p:nvPr>
        </p:nvSpPr>
        <p:spPr>
          <a:xfrm>
            <a:off x="309865" y="1167251"/>
            <a:ext cx="10853737" cy="5076824"/>
          </a:xfrm>
        </p:spPr>
        <p:txBody>
          <a:bodyPr>
            <a:normAutofit/>
          </a:bodyPr>
          <a:lstStyle/>
          <a:p>
            <a:pPr marL="0" indent="0">
              <a:buNone/>
            </a:pPr>
            <a:endParaRPr lang="en-US" dirty="0"/>
          </a:p>
          <a:p>
            <a:r>
              <a:rPr lang="x-none" dirty="0"/>
              <a:t>Under the Ghana Economic Transformation Pro</a:t>
            </a:r>
            <a:r>
              <a:rPr lang="en-US" dirty="0"/>
              <a:t>j</a:t>
            </a:r>
            <a:r>
              <a:rPr lang="x-none" dirty="0"/>
              <a:t>ect, </a:t>
            </a:r>
            <a:r>
              <a:rPr lang="en-US" dirty="0"/>
              <a:t>being funded by the World Bank, </a:t>
            </a:r>
            <a:r>
              <a:rPr lang="x-none" dirty="0"/>
              <a:t>the RGD  procured a consultant to help  the new ORC develop its Corporate Strategic Document and Oganizational Manual and facilitate the decoupling from the RGD.</a:t>
            </a:r>
            <a:r>
              <a:rPr lang="en-US" dirty="0"/>
              <a:t> These Documents would be ready by January 2023.</a:t>
            </a:r>
            <a:endParaRPr lang="x-none" dirty="0"/>
          </a:p>
          <a:p>
            <a:pPr marL="0" indent="0">
              <a:buNone/>
            </a:pPr>
            <a:endParaRPr lang="en-US" dirty="0"/>
          </a:p>
          <a:p>
            <a:r>
              <a:rPr lang="en-GH" dirty="0"/>
              <a:t>ORC is operational from the current premises and will relocate after </a:t>
            </a:r>
            <a:r>
              <a:rPr lang="en-US" dirty="0"/>
              <a:t>its new </a:t>
            </a:r>
            <a:r>
              <a:rPr lang="en-GH" dirty="0"/>
              <a:t>building is constructed.</a:t>
            </a:r>
            <a:endParaRPr lang="en-US" dirty="0"/>
          </a:p>
          <a:p>
            <a:endParaRPr lang="en-GH" dirty="0"/>
          </a:p>
          <a:p>
            <a:r>
              <a:rPr lang="en-GH" dirty="0"/>
              <a:t>has a new and distinct </a:t>
            </a:r>
            <a:r>
              <a:rPr lang="en-US" dirty="0"/>
              <a:t>L</a:t>
            </a:r>
            <a:r>
              <a:rPr lang="en-GH" dirty="0"/>
              <a:t>ogo.</a:t>
            </a:r>
            <a:r>
              <a:rPr lang="en-US" dirty="0"/>
              <a:t> </a:t>
            </a:r>
            <a:endParaRPr lang="en-GH" dirty="0"/>
          </a:p>
          <a:p>
            <a:endParaRPr lang="en-US" dirty="0"/>
          </a:p>
          <a:p>
            <a:pPr marL="0" indent="0">
              <a:buNone/>
            </a:pPr>
            <a:endParaRPr lang="x-none" dirty="0"/>
          </a:p>
        </p:txBody>
      </p:sp>
      <p:sp>
        <p:nvSpPr>
          <p:cNvPr id="4" name="Footer Placeholder 3"/>
          <p:cNvSpPr>
            <a:spLocks noGrp="1"/>
          </p:cNvSpPr>
          <p:nvPr>
            <p:ph type="ftr" sz="quarter" idx="11"/>
          </p:nvPr>
        </p:nvSpPr>
        <p:spPr/>
        <p:txBody>
          <a:bodyPr/>
          <a:lstStyle/>
          <a:p>
            <a:r>
              <a:rPr lang="en-US" dirty="0"/>
              <a:t>Office of  the Registrar of Companies</a:t>
            </a:r>
          </a:p>
        </p:txBody>
      </p:sp>
      <p:sp>
        <p:nvSpPr>
          <p:cNvPr id="5" name="Hexagon 4">
            <a:extLst>
              <a:ext uri="{FF2B5EF4-FFF2-40B4-BE49-F238E27FC236}">
                <a16:creationId xmlns:a16="http://schemas.microsoft.com/office/drawing/2014/main" id="{D64B502E-DFCF-F20B-2EB2-6FA375861CB4}"/>
              </a:ext>
            </a:extLst>
          </p:cNvPr>
          <p:cNvSpPr/>
          <p:nvPr/>
        </p:nvSpPr>
        <p:spPr>
          <a:xfrm>
            <a:off x="-169046" y="4116993"/>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6" name="Hexagon 5">
            <a:extLst>
              <a:ext uri="{FF2B5EF4-FFF2-40B4-BE49-F238E27FC236}">
                <a16:creationId xmlns:a16="http://schemas.microsoft.com/office/drawing/2014/main" id="{0669149C-7FFA-C2E5-766B-35F3F304933C}"/>
              </a:ext>
            </a:extLst>
          </p:cNvPr>
          <p:cNvSpPr/>
          <p:nvPr/>
        </p:nvSpPr>
        <p:spPr>
          <a:xfrm>
            <a:off x="10254037" y="3120366"/>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7" name="Hexagon 6">
            <a:extLst>
              <a:ext uri="{FF2B5EF4-FFF2-40B4-BE49-F238E27FC236}">
                <a16:creationId xmlns:a16="http://schemas.microsoft.com/office/drawing/2014/main" id="{DFFAE606-B484-4107-FDC7-614D58B4DCE5}"/>
              </a:ext>
            </a:extLst>
          </p:cNvPr>
          <p:cNvSpPr/>
          <p:nvPr/>
        </p:nvSpPr>
        <p:spPr>
          <a:xfrm>
            <a:off x="5086393" y="1309738"/>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8" name="Hexagon 7">
            <a:extLst>
              <a:ext uri="{FF2B5EF4-FFF2-40B4-BE49-F238E27FC236}">
                <a16:creationId xmlns:a16="http://schemas.microsoft.com/office/drawing/2014/main" id="{D380E223-B914-6ACD-2190-36015DDDB81F}"/>
              </a:ext>
            </a:extLst>
          </p:cNvPr>
          <p:cNvSpPr/>
          <p:nvPr/>
        </p:nvSpPr>
        <p:spPr>
          <a:xfrm>
            <a:off x="1493827" y="4994437"/>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9" name="Hexagon 8">
            <a:extLst>
              <a:ext uri="{FF2B5EF4-FFF2-40B4-BE49-F238E27FC236}">
                <a16:creationId xmlns:a16="http://schemas.microsoft.com/office/drawing/2014/main" id="{779916EA-E41C-8473-954F-FAD189383957}"/>
              </a:ext>
            </a:extLst>
          </p:cNvPr>
          <p:cNvSpPr/>
          <p:nvPr/>
        </p:nvSpPr>
        <p:spPr>
          <a:xfrm>
            <a:off x="10245264" y="1346341"/>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0" name="Hexagon 9">
            <a:extLst>
              <a:ext uri="{FF2B5EF4-FFF2-40B4-BE49-F238E27FC236}">
                <a16:creationId xmlns:a16="http://schemas.microsoft.com/office/drawing/2014/main" id="{A5BB2EC0-0D4E-5BE5-5457-A48B8DA20E8B}"/>
              </a:ext>
            </a:extLst>
          </p:cNvPr>
          <p:cNvSpPr/>
          <p:nvPr/>
        </p:nvSpPr>
        <p:spPr>
          <a:xfrm>
            <a:off x="8668694" y="4225614"/>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1" name="Hexagon 10">
            <a:extLst>
              <a:ext uri="{FF2B5EF4-FFF2-40B4-BE49-F238E27FC236}">
                <a16:creationId xmlns:a16="http://schemas.microsoft.com/office/drawing/2014/main" id="{DFFAE606-B484-4107-FDC7-614D58B4DCE5}"/>
              </a:ext>
            </a:extLst>
          </p:cNvPr>
          <p:cNvSpPr/>
          <p:nvPr/>
        </p:nvSpPr>
        <p:spPr>
          <a:xfrm>
            <a:off x="6779909" y="2191602"/>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DFD8E40-78F7-536E-253E-3B9706C4B7AC}"/>
              </a:ext>
            </a:extLst>
          </p:cNvPr>
          <p:cNvSpPr/>
          <p:nvPr/>
        </p:nvSpPr>
        <p:spPr>
          <a:xfrm>
            <a:off x="10476288" y="25587"/>
            <a:ext cx="906539" cy="906539"/>
          </a:xfrm>
          <a:prstGeom prst="rect">
            <a:avLst/>
          </a:prstGeom>
          <a:solidFill>
            <a:srgbClr val="2B2666">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Oval 13">
            <a:extLst>
              <a:ext uri="{FF2B5EF4-FFF2-40B4-BE49-F238E27FC236}">
                <a16:creationId xmlns:a16="http://schemas.microsoft.com/office/drawing/2014/main" id="{57B330C2-BEA9-463F-0DEE-DDCB31D14401}"/>
              </a:ext>
            </a:extLst>
          </p:cNvPr>
          <p:cNvSpPr/>
          <p:nvPr/>
        </p:nvSpPr>
        <p:spPr>
          <a:xfrm flipH="1">
            <a:off x="11285461" y="875808"/>
            <a:ext cx="906539" cy="906539"/>
          </a:xfrm>
          <a:prstGeom prst="ellipse">
            <a:avLst/>
          </a:prstGeom>
          <a:solidFill>
            <a:srgbClr val="00AB98">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Triangle 5">
            <a:extLst>
              <a:ext uri="{FF2B5EF4-FFF2-40B4-BE49-F238E27FC236}">
                <a16:creationId xmlns:a16="http://schemas.microsoft.com/office/drawing/2014/main" id="{22D579B8-1E7E-4018-0C1E-4B3CE88E0864}"/>
              </a:ext>
            </a:extLst>
          </p:cNvPr>
          <p:cNvSpPr/>
          <p:nvPr/>
        </p:nvSpPr>
        <p:spPr>
          <a:xfrm>
            <a:off x="11529179" y="1690688"/>
            <a:ext cx="1267654" cy="1092805"/>
          </a:xfrm>
          <a:prstGeom prst="triangle">
            <a:avLst/>
          </a:prstGeom>
          <a:solidFill>
            <a:srgbClr val="4472C4">
              <a:alpha val="4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2" name="Picture 1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45462" y="5293453"/>
            <a:ext cx="1996428" cy="1006759"/>
          </a:xfrm>
          <a:prstGeom prst="rect">
            <a:avLst/>
          </a:prstGeom>
        </p:spPr>
      </p:pic>
    </p:spTree>
    <p:extLst>
      <p:ext uri="{BB962C8B-B14F-4D97-AF65-F5344CB8AC3E}">
        <p14:creationId xmlns:p14="http://schemas.microsoft.com/office/powerpoint/2010/main" val="969681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FC898-72EF-AB4C-848F-5AC96E56F987}"/>
              </a:ext>
            </a:extLst>
          </p:cNvPr>
          <p:cNvSpPr>
            <a:spLocks noGrp="1"/>
          </p:cNvSpPr>
          <p:nvPr>
            <p:ph type="title"/>
          </p:nvPr>
        </p:nvSpPr>
        <p:spPr>
          <a:xfrm>
            <a:off x="409575" y="242888"/>
            <a:ext cx="9563100" cy="600076"/>
          </a:xfrm>
        </p:spPr>
        <p:txBody>
          <a:bodyPr>
            <a:normAutofit/>
          </a:bodyPr>
          <a:lstStyle/>
          <a:p>
            <a:r>
              <a:rPr lang="en-US" sz="3600" b="1" dirty="0"/>
              <a:t>Measures to promote Ease of Doing Business</a:t>
            </a:r>
            <a:endParaRPr lang="x-none" sz="3600" b="1" dirty="0"/>
          </a:p>
        </p:txBody>
      </p:sp>
      <p:sp>
        <p:nvSpPr>
          <p:cNvPr id="3" name="Content Placeholder 2">
            <a:extLst>
              <a:ext uri="{FF2B5EF4-FFF2-40B4-BE49-F238E27FC236}">
                <a16:creationId xmlns:a16="http://schemas.microsoft.com/office/drawing/2014/main" id="{0EB9A121-FB8C-6043-9445-A8ACEB98A0BB}"/>
              </a:ext>
            </a:extLst>
          </p:cNvPr>
          <p:cNvSpPr>
            <a:spLocks noGrp="1"/>
          </p:cNvSpPr>
          <p:nvPr>
            <p:ph idx="1"/>
          </p:nvPr>
        </p:nvSpPr>
        <p:spPr>
          <a:xfrm>
            <a:off x="220354" y="842964"/>
            <a:ext cx="9129175" cy="5708838"/>
          </a:xfrm>
        </p:spPr>
        <p:txBody>
          <a:bodyPr>
            <a:normAutofit fontScale="77500" lnSpcReduction="20000"/>
          </a:bodyPr>
          <a:lstStyle/>
          <a:p>
            <a:endParaRPr lang="en-GB" dirty="0"/>
          </a:p>
          <a:p>
            <a:pPr marL="0" indent="0">
              <a:buNone/>
            </a:pPr>
            <a:r>
              <a:rPr lang="en-US" sz="2600" dirty="0">
                <a:latin typeface="Bahnschrift Light" panose="020B0502040204020203" pitchFamily="34" charset="0"/>
              </a:rPr>
              <a:t>New</a:t>
            </a:r>
            <a:r>
              <a:rPr lang="en-GH" sz="2600" dirty="0">
                <a:latin typeface="Bahnschrift Light" panose="020B0502040204020203" pitchFamily="34" charset="0"/>
              </a:rPr>
              <a:t> software with efficient functionalities is being procured through the </a:t>
            </a:r>
            <a:r>
              <a:rPr lang="en-US" sz="2600" dirty="0">
                <a:latin typeface="Bahnschrift Light" panose="020B0502040204020203" pitchFamily="34" charset="0"/>
              </a:rPr>
              <a:t>W</a:t>
            </a:r>
            <a:r>
              <a:rPr lang="en-GH" sz="2600" dirty="0">
                <a:latin typeface="Bahnschrift Light" panose="020B0502040204020203" pitchFamily="34" charset="0"/>
              </a:rPr>
              <a:t>orld </a:t>
            </a:r>
            <a:r>
              <a:rPr lang="en-US" sz="2600" dirty="0">
                <a:latin typeface="Bahnschrift Light" panose="020B0502040204020203" pitchFamily="34" charset="0"/>
              </a:rPr>
              <a:t>Bank. the application is going to be an online system with fewer walk-ins and this will have the following which will enhance the ease of use and reduce turnaround time for our services</a:t>
            </a:r>
          </a:p>
          <a:p>
            <a:pPr marL="0" lvl="0" indent="0" defTabSz="457200">
              <a:lnSpc>
                <a:spcPct val="100000"/>
              </a:lnSpc>
              <a:spcBef>
                <a:spcPts val="0"/>
              </a:spcBef>
              <a:buNone/>
            </a:pPr>
            <a:r>
              <a:rPr lang="en-US" sz="2600" dirty="0">
                <a:latin typeface="Bahnschrift Light" panose="020B0502040204020203" pitchFamily="34" charset="0"/>
              </a:rPr>
              <a:t> </a:t>
            </a:r>
          </a:p>
          <a:p>
            <a:pPr defTabSz="457200">
              <a:lnSpc>
                <a:spcPct val="100000"/>
              </a:lnSpc>
              <a:spcBef>
                <a:spcPts val="0"/>
              </a:spcBef>
            </a:pPr>
            <a:r>
              <a:rPr lang="en-US" sz="2600" dirty="0">
                <a:latin typeface="Bahnschrift Light" panose="020B0502040204020203" pitchFamily="34" charset="0"/>
              </a:rPr>
              <a:t>Ability to ensure effective data exchanges between the solution and other systems to facilitate the business registration process and data sharing. This data exchange and sharing will be done electronically. Bulk data can also be subscribed for at a fee.</a:t>
            </a:r>
          </a:p>
          <a:p>
            <a:pPr marL="0" indent="0" defTabSz="457200">
              <a:lnSpc>
                <a:spcPct val="100000"/>
              </a:lnSpc>
              <a:spcBef>
                <a:spcPts val="0"/>
              </a:spcBef>
              <a:buNone/>
            </a:pPr>
            <a:r>
              <a:rPr lang="en-US" sz="2600" dirty="0">
                <a:latin typeface="Bahnschrift Light" panose="020B0502040204020203" pitchFamily="34" charset="0"/>
              </a:rPr>
              <a:t>   Standard API will be provided for data-sharing purposes and real-time</a:t>
            </a:r>
          </a:p>
          <a:p>
            <a:pPr marL="0" indent="0" defTabSz="457200">
              <a:lnSpc>
                <a:spcPct val="100000"/>
              </a:lnSpc>
              <a:spcBef>
                <a:spcPts val="0"/>
              </a:spcBef>
              <a:buNone/>
            </a:pPr>
            <a:r>
              <a:rPr lang="en-US" sz="2600" dirty="0">
                <a:latin typeface="Bahnschrift Light" panose="020B0502040204020203" pitchFamily="34" charset="0"/>
              </a:rPr>
              <a:t>   information access</a:t>
            </a:r>
          </a:p>
          <a:p>
            <a:pPr marL="0" lvl="0" indent="0" defTabSz="457200">
              <a:lnSpc>
                <a:spcPct val="100000"/>
              </a:lnSpc>
              <a:spcBef>
                <a:spcPts val="0"/>
              </a:spcBef>
              <a:buNone/>
            </a:pPr>
            <a:endParaRPr lang="en-US" sz="2600" dirty="0">
              <a:latin typeface="Bahnschrift Light" panose="020B0502040204020203" pitchFamily="34" charset="0"/>
            </a:endParaRPr>
          </a:p>
          <a:p>
            <a:pPr defTabSz="457200">
              <a:lnSpc>
                <a:spcPct val="100000"/>
              </a:lnSpc>
              <a:spcBef>
                <a:spcPts val="0"/>
              </a:spcBef>
            </a:pPr>
            <a:r>
              <a:rPr lang="en-US" sz="2600" dirty="0">
                <a:latin typeface="Bahnschrift Light" panose="020B0502040204020203" pitchFamily="34" charset="0"/>
              </a:rPr>
              <a:t>Applicants will be given the opportunity to select the bank of their choice during the registration process and the data will be sent to that particular bank for account opening for the client at a fee. This will bring seamless information flow and real-time information access.</a:t>
            </a:r>
          </a:p>
          <a:p>
            <a:pPr marL="0" indent="0" defTabSz="457200">
              <a:lnSpc>
                <a:spcPct val="100000"/>
              </a:lnSpc>
              <a:spcBef>
                <a:spcPts val="0"/>
              </a:spcBef>
              <a:buNone/>
            </a:pPr>
            <a:endParaRPr lang="en-US" sz="2600" dirty="0">
              <a:latin typeface="Bahnschrift Light" panose="020B0502040204020203" pitchFamily="34" charset="0"/>
            </a:endParaRPr>
          </a:p>
          <a:p>
            <a:pPr defTabSz="457200">
              <a:lnSpc>
                <a:spcPct val="100000"/>
              </a:lnSpc>
              <a:spcBef>
                <a:spcPts val="0"/>
              </a:spcBef>
            </a:pPr>
            <a:r>
              <a:rPr lang="en-US" sz="2600" dirty="0">
                <a:latin typeface="Bahnschrift Light" panose="020B0502040204020203" pitchFamily="34" charset="0"/>
              </a:rPr>
              <a:t>The solution will have AI Chatting capabilities which will enhance the registration process for online users. The chat robot(voice and text) would be able to assist clients throughout the process to the point of generating certificates, in our local dialect. This will help to do away with  the “</a:t>
            </a:r>
            <a:r>
              <a:rPr lang="en-US" sz="2600" dirty="0" err="1">
                <a:latin typeface="Bahnschrift Light" panose="020B0502040204020203" pitchFamily="34" charset="0"/>
              </a:rPr>
              <a:t>goroism</a:t>
            </a:r>
            <a:r>
              <a:rPr lang="en-US" sz="2600" dirty="0">
                <a:latin typeface="Bahnschrift Light" panose="020B0502040204020203" pitchFamily="34" charset="0"/>
              </a:rPr>
              <a:t>”</a:t>
            </a:r>
          </a:p>
          <a:p>
            <a:pPr marL="342900" lvl="0" indent="-342900" defTabSz="457200">
              <a:lnSpc>
                <a:spcPct val="100000"/>
              </a:lnSpc>
              <a:spcBef>
                <a:spcPts val="0"/>
              </a:spcBef>
            </a:pPr>
            <a:endParaRPr lang="en-US" sz="2600" dirty="0">
              <a:solidFill>
                <a:prstClr val="black"/>
              </a:solidFill>
              <a:latin typeface="Bahnschrift Light" panose="020B0502040204020203" pitchFamily="34" charset="0"/>
            </a:endParaRPr>
          </a:p>
          <a:p>
            <a:pPr marL="342900" lvl="0" indent="-342900" defTabSz="457200">
              <a:lnSpc>
                <a:spcPct val="100000"/>
              </a:lnSpc>
              <a:spcBef>
                <a:spcPts val="0"/>
              </a:spcBef>
            </a:pPr>
            <a:endParaRPr lang="en-US" sz="2400" dirty="0">
              <a:solidFill>
                <a:prstClr val="black"/>
              </a:solidFill>
            </a:endParaRPr>
          </a:p>
          <a:p>
            <a:pPr marL="342900" lvl="0" indent="-342900" defTabSz="457200">
              <a:lnSpc>
                <a:spcPct val="100000"/>
              </a:lnSpc>
              <a:spcBef>
                <a:spcPts val="0"/>
              </a:spcBef>
            </a:pPr>
            <a:endParaRPr lang="en-US" sz="2400" dirty="0">
              <a:solidFill>
                <a:prstClr val="black"/>
              </a:solidFill>
            </a:endParaRPr>
          </a:p>
          <a:p>
            <a:pPr marL="0" lvl="0" indent="0" defTabSz="457200">
              <a:lnSpc>
                <a:spcPct val="100000"/>
              </a:lnSpc>
              <a:spcBef>
                <a:spcPts val="0"/>
              </a:spcBef>
              <a:buNone/>
            </a:pPr>
            <a:endParaRPr lang="en-US" sz="2400" dirty="0">
              <a:solidFill>
                <a:prstClr val="black"/>
              </a:solidFill>
            </a:endParaRPr>
          </a:p>
          <a:p>
            <a:pPr marL="342900" lvl="0" indent="-342900" defTabSz="457200">
              <a:lnSpc>
                <a:spcPct val="100000"/>
              </a:lnSpc>
              <a:spcBef>
                <a:spcPts val="0"/>
              </a:spcBef>
            </a:pPr>
            <a:endParaRPr lang="en-US" sz="2400" dirty="0">
              <a:solidFill>
                <a:prstClr val="black"/>
              </a:solidFill>
            </a:endParaRPr>
          </a:p>
          <a:p>
            <a:pPr marL="342900" lvl="0" indent="-342900" defTabSz="457200">
              <a:lnSpc>
                <a:spcPct val="100000"/>
              </a:lnSpc>
              <a:spcBef>
                <a:spcPts val="0"/>
              </a:spcBef>
            </a:pPr>
            <a:endParaRPr lang="en-US" sz="2400" dirty="0">
              <a:solidFill>
                <a:prstClr val="black"/>
              </a:solidFill>
            </a:endParaRPr>
          </a:p>
          <a:p>
            <a:pPr marL="342900" lvl="0" indent="-342900" defTabSz="457200">
              <a:lnSpc>
                <a:spcPct val="100000"/>
              </a:lnSpc>
              <a:spcBef>
                <a:spcPts val="0"/>
              </a:spcBef>
            </a:pPr>
            <a:endParaRPr lang="en-US" sz="2400" dirty="0">
              <a:solidFill>
                <a:prstClr val="black"/>
              </a:solidFill>
            </a:endParaRPr>
          </a:p>
          <a:p>
            <a:pPr marL="342900" lvl="0" indent="-342900"/>
            <a:endParaRPr lang="en-US" dirty="0">
              <a:solidFill>
                <a:schemeClr val="bg1"/>
              </a:solidFill>
            </a:endParaRPr>
          </a:p>
        </p:txBody>
      </p:sp>
      <p:sp>
        <p:nvSpPr>
          <p:cNvPr id="4" name="Footer Placeholder 3"/>
          <p:cNvSpPr>
            <a:spLocks noGrp="1"/>
          </p:cNvSpPr>
          <p:nvPr>
            <p:ph type="ftr" sz="quarter" idx="11"/>
          </p:nvPr>
        </p:nvSpPr>
        <p:spPr/>
        <p:txBody>
          <a:bodyPr/>
          <a:lstStyle/>
          <a:p>
            <a:r>
              <a:rPr lang="en-US" dirty="0"/>
              <a:t>Office of  the Registrar of Companies</a:t>
            </a:r>
          </a:p>
        </p:txBody>
      </p:sp>
      <p:sp>
        <p:nvSpPr>
          <p:cNvPr id="13" name="Rectangle 12">
            <a:extLst>
              <a:ext uri="{FF2B5EF4-FFF2-40B4-BE49-F238E27FC236}">
                <a16:creationId xmlns:a16="http://schemas.microsoft.com/office/drawing/2014/main" id="{CDFD8E40-78F7-536E-253E-3B9706C4B7AC}"/>
              </a:ext>
            </a:extLst>
          </p:cNvPr>
          <p:cNvSpPr/>
          <p:nvPr/>
        </p:nvSpPr>
        <p:spPr>
          <a:xfrm>
            <a:off x="10476288" y="25587"/>
            <a:ext cx="906539" cy="906539"/>
          </a:xfrm>
          <a:prstGeom prst="rect">
            <a:avLst/>
          </a:prstGeom>
          <a:solidFill>
            <a:srgbClr val="2B2666">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Oval 13">
            <a:extLst>
              <a:ext uri="{FF2B5EF4-FFF2-40B4-BE49-F238E27FC236}">
                <a16:creationId xmlns:a16="http://schemas.microsoft.com/office/drawing/2014/main" id="{57B330C2-BEA9-463F-0DEE-DDCB31D14401}"/>
              </a:ext>
            </a:extLst>
          </p:cNvPr>
          <p:cNvSpPr/>
          <p:nvPr/>
        </p:nvSpPr>
        <p:spPr>
          <a:xfrm flipH="1">
            <a:off x="11285461" y="875808"/>
            <a:ext cx="906539" cy="906539"/>
          </a:xfrm>
          <a:prstGeom prst="ellipse">
            <a:avLst/>
          </a:prstGeom>
          <a:solidFill>
            <a:srgbClr val="00AB98">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Triangle 5">
            <a:extLst>
              <a:ext uri="{FF2B5EF4-FFF2-40B4-BE49-F238E27FC236}">
                <a16:creationId xmlns:a16="http://schemas.microsoft.com/office/drawing/2014/main" id="{22D579B8-1E7E-4018-0C1E-4B3CE88E0864}"/>
              </a:ext>
            </a:extLst>
          </p:cNvPr>
          <p:cNvSpPr/>
          <p:nvPr/>
        </p:nvSpPr>
        <p:spPr>
          <a:xfrm>
            <a:off x="11529179" y="1690688"/>
            <a:ext cx="1267654" cy="1092805"/>
          </a:xfrm>
          <a:prstGeom prst="triangle">
            <a:avLst/>
          </a:prstGeom>
          <a:solidFill>
            <a:srgbClr val="4472C4">
              <a:alpha val="4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8" name="Picture 17" descr="The Rise of the Chat Bo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3713" y="4836253"/>
            <a:ext cx="1251483" cy="1597924"/>
          </a:xfrm>
          <a:prstGeom prst="rect">
            <a:avLst/>
          </a:prstGeom>
        </p:spPr>
      </p:pic>
      <p:pic>
        <p:nvPicPr>
          <p:cNvPr id="12" name="Picture 11" descr="» How Chatbots Are Changing Customer Experiences Fast Cloud Consulting"/>
          <p:cNvPicPr>
            <a:picLocks noChangeAspect="1"/>
          </p:cNvPicPr>
          <p:nvPr/>
        </p:nvPicPr>
        <p:blipFill rotWithShape="1">
          <a:blip r:embed="rId3">
            <a:extLst>
              <a:ext uri="{28A0092B-C50C-407E-A947-70E740481C1C}">
                <a14:useLocalDpi xmlns:a14="http://schemas.microsoft.com/office/drawing/2010/main" val="0"/>
              </a:ext>
            </a:extLst>
          </a:blip>
          <a:srcRect l="17844" t="7069" r="43873" b="19057"/>
          <a:stretch/>
        </p:blipFill>
        <p:spPr>
          <a:xfrm>
            <a:off x="9387939" y="4836253"/>
            <a:ext cx="1248641" cy="1644064"/>
          </a:xfrm>
          <a:prstGeom prst="rect">
            <a:avLst/>
          </a:prstGeom>
        </p:spPr>
      </p:pic>
      <p:pic>
        <p:nvPicPr>
          <p:cNvPr id="16" name="Picture 15" descr="API - Computer Science Wik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1231" y="2362787"/>
            <a:ext cx="2073513" cy="1782135"/>
          </a:xfrm>
          <a:prstGeom prst="rect">
            <a:avLst/>
          </a:prstGeom>
        </p:spPr>
      </p:pic>
    </p:spTree>
    <p:extLst>
      <p:ext uri="{BB962C8B-B14F-4D97-AF65-F5344CB8AC3E}">
        <p14:creationId xmlns:p14="http://schemas.microsoft.com/office/powerpoint/2010/main" val="3507165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FC898-72EF-AB4C-848F-5AC96E56F987}"/>
              </a:ext>
            </a:extLst>
          </p:cNvPr>
          <p:cNvSpPr>
            <a:spLocks noGrp="1"/>
          </p:cNvSpPr>
          <p:nvPr>
            <p:ph type="title"/>
          </p:nvPr>
        </p:nvSpPr>
        <p:spPr>
          <a:xfrm>
            <a:off x="409575" y="242888"/>
            <a:ext cx="9563100" cy="600076"/>
          </a:xfrm>
        </p:spPr>
        <p:txBody>
          <a:bodyPr>
            <a:normAutofit/>
          </a:bodyPr>
          <a:lstStyle/>
          <a:p>
            <a:r>
              <a:rPr lang="en-US" sz="3600" b="1" dirty="0"/>
              <a:t>Measures to promote Ease of Doing Business</a:t>
            </a:r>
            <a:endParaRPr lang="x-none" sz="3600" b="1" dirty="0"/>
          </a:p>
        </p:txBody>
      </p:sp>
      <p:sp>
        <p:nvSpPr>
          <p:cNvPr id="3" name="Content Placeholder 2">
            <a:extLst>
              <a:ext uri="{FF2B5EF4-FFF2-40B4-BE49-F238E27FC236}">
                <a16:creationId xmlns:a16="http://schemas.microsoft.com/office/drawing/2014/main" id="{0EB9A121-FB8C-6043-9445-A8ACEB98A0BB}"/>
              </a:ext>
            </a:extLst>
          </p:cNvPr>
          <p:cNvSpPr>
            <a:spLocks noGrp="1"/>
          </p:cNvSpPr>
          <p:nvPr>
            <p:ph idx="1"/>
          </p:nvPr>
        </p:nvSpPr>
        <p:spPr>
          <a:xfrm>
            <a:off x="527808" y="1068388"/>
            <a:ext cx="8427440" cy="5416302"/>
          </a:xfrm>
        </p:spPr>
        <p:txBody>
          <a:bodyPr>
            <a:normAutofit fontScale="92500"/>
          </a:bodyPr>
          <a:lstStyle/>
          <a:p>
            <a:endParaRPr lang="en-GB" dirty="0"/>
          </a:p>
          <a:p>
            <a:pPr marL="342900" lvl="0" indent="-342900" defTabSz="457200">
              <a:lnSpc>
                <a:spcPct val="100000"/>
              </a:lnSpc>
              <a:spcBef>
                <a:spcPts val="0"/>
              </a:spcBef>
            </a:pPr>
            <a:r>
              <a:rPr lang="en-US" sz="2400" dirty="0"/>
              <a:t>Ability  to flag Companies with issues that needs further attention</a:t>
            </a:r>
          </a:p>
          <a:p>
            <a:pPr marL="0" lvl="0" indent="0">
              <a:buNone/>
            </a:pPr>
            <a:endParaRPr lang="en-US" sz="2400" dirty="0"/>
          </a:p>
          <a:p>
            <a:pPr marL="342900" lvl="0" indent="-342900" defTabSz="457200">
              <a:lnSpc>
                <a:spcPct val="100000"/>
              </a:lnSpc>
              <a:spcBef>
                <a:spcPts val="0"/>
              </a:spcBef>
            </a:pPr>
            <a:r>
              <a:rPr lang="en-US" sz="2400" dirty="0"/>
              <a:t>The solution shall include Mobile App for an applicant to access the application offline when the need be to provide a higher customer engagement level registration, filings and searches can be done using phones</a:t>
            </a:r>
          </a:p>
          <a:p>
            <a:pPr marL="0" lvl="0" indent="0" defTabSz="457200">
              <a:lnSpc>
                <a:spcPct val="100000"/>
              </a:lnSpc>
              <a:spcBef>
                <a:spcPts val="0"/>
              </a:spcBef>
              <a:buNone/>
            </a:pPr>
            <a:endParaRPr lang="en-US" sz="2400" dirty="0"/>
          </a:p>
          <a:p>
            <a:pPr marL="342900" lvl="0" indent="-342900" defTabSz="457200">
              <a:lnSpc>
                <a:spcPct val="100000"/>
              </a:lnSpc>
              <a:spcBef>
                <a:spcPts val="0"/>
              </a:spcBef>
            </a:pPr>
            <a:r>
              <a:rPr lang="en-US" sz="2400" dirty="0"/>
              <a:t>The solution shall provide for an </a:t>
            </a:r>
            <a:r>
              <a:rPr lang="en-US" sz="2400" dirty="0" err="1"/>
              <a:t>eXtensible</a:t>
            </a:r>
            <a:r>
              <a:rPr lang="en-US" sz="2400" dirty="0"/>
              <a:t> Business Reporting Language (XBRL) format  for filing  Financial Statements in filing Annual Returns</a:t>
            </a:r>
          </a:p>
          <a:p>
            <a:pPr marL="342900" lvl="0" indent="-342900" defTabSz="457200">
              <a:lnSpc>
                <a:spcPct val="100000"/>
              </a:lnSpc>
              <a:spcBef>
                <a:spcPts val="0"/>
              </a:spcBef>
            </a:pPr>
            <a:endParaRPr lang="en-US" sz="2400" dirty="0"/>
          </a:p>
          <a:p>
            <a:pPr marL="342900" lvl="0" indent="-342900" defTabSz="457200">
              <a:lnSpc>
                <a:spcPct val="100000"/>
              </a:lnSpc>
              <a:spcBef>
                <a:spcPts val="0"/>
              </a:spcBef>
            </a:pPr>
            <a:endParaRPr lang="en-US" sz="2400" dirty="0"/>
          </a:p>
          <a:p>
            <a:pPr marL="342900" lvl="0" indent="-342900" defTabSz="457200">
              <a:lnSpc>
                <a:spcPct val="100000"/>
              </a:lnSpc>
              <a:spcBef>
                <a:spcPts val="0"/>
              </a:spcBef>
            </a:pPr>
            <a:r>
              <a:rPr lang="en-US" sz="2400" dirty="0"/>
              <a:t>The solution shall include the use of Unstructured Supplementary Service Data (USSD) for some services where applicable </a:t>
            </a:r>
          </a:p>
          <a:p>
            <a:pPr marL="342900" lvl="0" indent="-342900" defTabSz="457200">
              <a:lnSpc>
                <a:spcPct val="100000"/>
              </a:lnSpc>
              <a:spcBef>
                <a:spcPts val="0"/>
              </a:spcBef>
            </a:pPr>
            <a:endParaRPr lang="en-US" sz="2400" dirty="0">
              <a:solidFill>
                <a:prstClr val="black"/>
              </a:solidFill>
            </a:endParaRPr>
          </a:p>
          <a:p>
            <a:pPr marL="342900" lvl="0" indent="-342900"/>
            <a:endParaRPr lang="en-US" dirty="0">
              <a:solidFill>
                <a:schemeClr val="bg1"/>
              </a:solidFill>
            </a:endParaRPr>
          </a:p>
        </p:txBody>
      </p:sp>
      <p:sp>
        <p:nvSpPr>
          <p:cNvPr id="4" name="Footer Placeholder 3"/>
          <p:cNvSpPr>
            <a:spLocks noGrp="1"/>
          </p:cNvSpPr>
          <p:nvPr>
            <p:ph type="ftr" sz="quarter" idx="11"/>
          </p:nvPr>
        </p:nvSpPr>
        <p:spPr/>
        <p:txBody>
          <a:bodyPr/>
          <a:lstStyle/>
          <a:p>
            <a:r>
              <a:rPr lang="en-US" dirty="0"/>
              <a:t>Office of  the Registrar of Companies</a:t>
            </a:r>
          </a:p>
        </p:txBody>
      </p:sp>
      <p:sp>
        <p:nvSpPr>
          <p:cNvPr id="7" name="Hexagon 6">
            <a:extLst>
              <a:ext uri="{FF2B5EF4-FFF2-40B4-BE49-F238E27FC236}">
                <a16:creationId xmlns:a16="http://schemas.microsoft.com/office/drawing/2014/main" id="{DFFAE606-B484-4107-FDC7-614D58B4DCE5}"/>
              </a:ext>
            </a:extLst>
          </p:cNvPr>
          <p:cNvSpPr/>
          <p:nvPr/>
        </p:nvSpPr>
        <p:spPr>
          <a:xfrm>
            <a:off x="2691375" y="1213266"/>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DFD8E40-78F7-536E-253E-3B9706C4B7AC}"/>
              </a:ext>
            </a:extLst>
          </p:cNvPr>
          <p:cNvSpPr/>
          <p:nvPr/>
        </p:nvSpPr>
        <p:spPr>
          <a:xfrm>
            <a:off x="10476288" y="25587"/>
            <a:ext cx="906539" cy="906539"/>
          </a:xfrm>
          <a:prstGeom prst="rect">
            <a:avLst/>
          </a:prstGeom>
          <a:solidFill>
            <a:srgbClr val="2B2666">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Oval 13">
            <a:extLst>
              <a:ext uri="{FF2B5EF4-FFF2-40B4-BE49-F238E27FC236}">
                <a16:creationId xmlns:a16="http://schemas.microsoft.com/office/drawing/2014/main" id="{57B330C2-BEA9-463F-0DEE-DDCB31D14401}"/>
              </a:ext>
            </a:extLst>
          </p:cNvPr>
          <p:cNvSpPr/>
          <p:nvPr/>
        </p:nvSpPr>
        <p:spPr>
          <a:xfrm flipH="1">
            <a:off x="11285461" y="875808"/>
            <a:ext cx="906539" cy="906539"/>
          </a:xfrm>
          <a:prstGeom prst="ellipse">
            <a:avLst/>
          </a:prstGeom>
          <a:solidFill>
            <a:srgbClr val="00AB98">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Triangle 5">
            <a:extLst>
              <a:ext uri="{FF2B5EF4-FFF2-40B4-BE49-F238E27FC236}">
                <a16:creationId xmlns:a16="http://schemas.microsoft.com/office/drawing/2014/main" id="{22D579B8-1E7E-4018-0C1E-4B3CE88E0864}"/>
              </a:ext>
            </a:extLst>
          </p:cNvPr>
          <p:cNvSpPr/>
          <p:nvPr/>
        </p:nvSpPr>
        <p:spPr>
          <a:xfrm>
            <a:off x="11529179" y="1690688"/>
            <a:ext cx="1267654" cy="1092805"/>
          </a:xfrm>
          <a:prstGeom prst="triangle">
            <a:avLst/>
          </a:prstGeom>
          <a:solidFill>
            <a:srgbClr val="4472C4">
              <a:alpha val="4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7" name="Picture 16" descr="Important Considerations While Creating Mobile App | Techno FAQ"/>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842215" y="2115186"/>
            <a:ext cx="1771949" cy="1296634"/>
          </a:xfrm>
          <a:prstGeom prst="rect">
            <a:avLst/>
          </a:prstGeom>
        </p:spPr>
      </p:pic>
      <p:pic>
        <p:nvPicPr>
          <p:cNvPr id="20" name="Picture 19" descr="Códigos USSD más usados en Cuba que debes conocer ~ Radio Vitral"/>
          <p:cNvPicPr>
            <a:picLocks noChangeAspect="1"/>
          </p:cNvPicPr>
          <p:nvPr/>
        </p:nvPicPr>
        <p:blipFill rotWithShape="1">
          <a:blip r:embed="rId4">
            <a:extLst>
              <a:ext uri="{28A0092B-C50C-407E-A947-70E740481C1C}">
                <a14:useLocalDpi xmlns:a14="http://schemas.microsoft.com/office/drawing/2010/main" val="0"/>
              </a:ext>
            </a:extLst>
          </a:blip>
          <a:srcRect l="10622" t="15077" r="60969" b="25656"/>
          <a:stretch/>
        </p:blipFill>
        <p:spPr>
          <a:xfrm>
            <a:off x="9119143" y="5416526"/>
            <a:ext cx="1673294" cy="1441474"/>
          </a:xfrm>
          <a:prstGeom prst="rect">
            <a:avLst/>
          </a:prstGeom>
        </p:spPr>
      </p:pic>
      <p:pic>
        <p:nvPicPr>
          <p:cNvPr id="21" name="Picture 20" descr="sec - Where can I get all XBRL tags with descriptions and details ..."/>
          <p:cNvPicPr>
            <a:picLocks noChangeAspect="1"/>
          </p:cNvPicPr>
          <p:nvPr/>
        </p:nvPicPr>
        <p:blipFill rotWithShape="1">
          <a:blip r:embed="rId5">
            <a:extLst>
              <a:ext uri="{28A0092B-C50C-407E-A947-70E740481C1C}">
                <a14:useLocalDpi xmlns:a14="http://schemas.microsoft.com/office/drawing/2010/main" val="0"/>
              </a:ext>
            </a:extLst>
          </a:blip>
          <a:srcRect t="34535" r="59383" b="15606"/>
          <a:stretch/>
        </p:blipFill>
        <p:spPr>
          <a:xfrm>
            <a:off x="8842215" y="3548082"/>
            <a:ext cx="1983559" cy="1631659"/>
          </a:xfrm>
          <a:prstGeom prst="rect">
            <a:avLst/>
          </a:prstGeom>
        </p:spPr>
      </p:pic>
    </p:spTree>
    <p:extLst>
      <p:ext uri="{BB962C8B-B14F-4D97-AF65-F5344CB8AC3E}">
        <p14:creationId xmlns:p14="http://schemas.microsoft.com/office/powerpoint/2010/main" val="38527171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Measures to promote Ease of Doing Business</a:t>
            </a:r>
            <a:endParaRPr lang="en-US" dirty="0"/>
          </a:p>
        </p:txBody>
      </p:sp>
      <p:sp>
        <p:nvSpPr>
          <p:cNvPr id="3" name="Content Placeholder 2"/>
          <p:cNvSpPr>
            <a:spLocks noGrp="1"/>
          </p:cNvSpPr>
          <p:nvPr>
            <p:ph idx="1"/>
          </p:nvPr>
        </p:nvSpPr>
        <p:spPr>
          <a:xfrm>
            <a:off x="838200" y="1825625"/>
            <a:ext cx="8368718" cy="4351338"/>
          </a:xfrm>
        </p:spPr>
        <p:txBody>
          <a:bodyPr>
            <a:normAutofit fontScale="92500" lnSpcReduction="20000"/>
          </a:bodyPr>
          <a:lstStyle/>
          <a:p>
            <a:pPr marL="285750" lvl="0" indent="-285750" defTabSz="457200">
              <a:lnSpc>
                <a:spcPct val="100000"/>
              </a:lnSpc>
              <a:spcBef>
                <a:spcPts val="0"/>
              </a:spcBef>
            </a:pPr>
            <a:r>
              <a:rPr lang="en-US" sz="2000" dirty="0">
                <a:latin typeface="Baskerville Old Face" panose="02020602080505020303" pitchFamily="18" charset="0"/>
              </a:rPr>
              <a:t>Integrations with ORC email system, with the facility to automatically generate and send standard system and user-defined messages to our client at every process stage </a:t>
            </a:r>
          </a:p>
          <a:p>
            <a:pPr marL="285750" lvl="0" indent="-285750" defTabSz="457200">
              <a:lnSpc>
                <a:spcPct val="100000"/>
              </a:lnSpc>
              <a:spcBef>
                <a:spcPts val="0"/>
              </a:spcBef>
            </a:pPr>
            <a:endParaRPr lang="en-US" sz="2000" dirty="0">
              <a:latin typeface="Baskerville Old Face" panose="02020602080505020303" pitchFamily="18" charset="0"/>
            </a:endParaRPr>
          </a:p>
          <a:p>
            <a:pPr marL="285750" lvl="0" indent="-285750" defTabSz="457200">
              <a:lnSpc>
                <a:spcPct val="100000"/>
              </a:lnSpc>
              <a:spcBef>
                <a:spcPts val="0"/>
              </a:spcBef>
            </a:pPr>
            <a:r>
              <a:rPr lang="en-US" sz="2000" dirty="0">
                <a:latin typeface="Baskerville Old Face" panose="02020602080505020303" pitchFamily="18" charset="0"/>
              </a:rPr>
              <a:t>The solution shall support Short Messaging System (SMS) text notifications to mobile phones, the system shall be able to interface with the most common GSM modems and/or mobile phones for this feature for transaction alerts</a:t>
            </a:r>
          </a:p>
          <a:p>
            <a:pPr marL="285750" lvl="0" indent="-285750" defTabSz="457200">
              <a:lnSpc>
                <a:spcPct val="100000"/>
              </a:lnSpc>
              <a:spcBef>
                <a:spcPts val="0"/>
              </a:spcBef>
            </a:pPr>
            <a:endParaRPr lang="en-US" sz="2000" dirty="0">
              <a:latin typeface="Baskerville Old Face" panose="02020602080505020303" pitchFamily="18" charset="0"/>
            </a:endParaRPr>
          </a:p>
          <a:p>
            <a:pPr marL="285750" lvl="0" indent="-285750" defTabSz="457200">
              <a:lnSpc>
                <a:spcPct val="100000"/>
              </a:lnSpc>
              <a:spcBef>
                <a:spcPts val="0"/>
              </a:spcBef>
            </a:pPr>
            <a:endParaRPr lang="en-US" sz="2000" dirty="0">
              <a:latin typeface="Baskerville Old Face" panose="02020602080505020303" pitchFamily="18" charset="0"/>
            </a:endParaRPr>
          </a:p>
          <a:p>
            <a:pPr marL="285750" lvl="0" indent="-285750" defTabSz="457200">
              <a:lnSpc>
                <a:spcPct val="100000"/>
              </a:lnSpc>
              <a:spcBef>
                <a:spcPts val="0"/>
              </a:spcBef>
            </a:pPr>
            <a:endParaRPr lang="en-US" sz="2000" dirty="0">
              <a:latin typeface="Baskerville Old Face" panose="02020602080505020303" pitchFamily="18" charset="0"/>
            </a:endParaRPr>
          </a:p>
          <a:p>
            <a:pPr marL="285750" lvl="0" indent="-285750" defTabSz="457200">
              <a:lnSpc>
                <a:spcPct val="100000"/>
              </a:lnSpc>
              <a:spcBef>
                <a:spcPts val="0"/>
              </a:spcBef>
            </a:pPr>
            <a:r>
              <a:rPr lang="en-US" sz="2000" dirty="0">
                <a:latin typeface="Baskerville Old Face" panose="02020602080505020303" pitchFamily="18" charset="0"/>
              </a:rPr>
              <a:t>The solution shall have the capability to integrate with GHANA.GOV payment platform to allow online payments by mobile money and card payments </a:t>
            </a:r>
            <a:r>
              <a:rPr lang="en-US" sz="2000" dirty="0" err="1">
                <a:latin typeface="Baskerville Old Face" panose="02020602080505020303" pitchFamily="18" charset="0"/>
              </a:rPr>
              <a:t>etc</a:t>
            </a:r>
            <a:r>
              <a:rPr lang="en-US" sz="2000" dirty="0">
                <a:latin typeface="Baskerville Old Face" panose="02020602080505020303" pitchFamily="18" charset="0"/>
              </a:rPr>
              <a:t>  </a:t>
            </a:r>
          </a:p>
          <a:p>
            <a:pPr marL="285750" lvl="0" indent="-285750" defTabSz="457200">
              <a:lnSpc>
                <a:spcPct val="100000"/>
              </a:lnSpc>
              <a:spcBef>
                <a:spcPts val="0"/>
              </a:spcBef>
            </a:pPr>
            <a:endParaRPr lang="en-US" sz="2000" dirty="0">
              <a:latin typeface="Baskerville Old Face" panose="02020602080505020303" pitchFamily="18" charset="0"/>
            </a:endParaRPr>
          </a:p>
          <a:p>
            <a:pPr marL="285750" lvl="0" indent="-285750" defTabSz="457200">
              <a:lnSpc>
                <a:spcPct val="100000"/>
              </a:lnSpc>
              <a:spcBef>
                <a:spcPts val="0"/>
              </a:spcBef>
            </a:pPr>
            <a:r>
              <a:rPr lang="en-US" sz="2000" dirty="0">
                <a:latin typeface="Baskerville Old Face" panose="02020602080505020303" pitchFamily="18" charset="0"/>
              </a:rPr>
              <a:t>The solution will integrate with systems that are involved in the business registration process i.e. the Intellectual Property Office (IPO), National Identification Authority, Metropolitan &amp; Municipal District Assemblies, Ghana Revenue Authority, Ghana Post  and Court Application system</a:t>
            </a:r>
          </a:p>
          <a:p>
            <a:endParaRPr lang="en-US" dirty="0"/>
          </a:p>
        </p:txBody>
      </p:sp>
      <p:sp>
        <p:nvSpPr>
          <p:cNvPr id="4" name="Footer Placeholder 3"/>
          <p:cNvSpPr>
            <a:spLocks noGrp="1"/>
          </p:cNvSpPr>
          <p:nvPr>
            <p:ph type="ftr" sz="quarter" idx="11"/>
          </p:nvPr>
        </p:nvSpPr>
        <p:spPr/>
        <p:txBody>
          <a:bodyPr/>
          <a:lstStyle/>
          <a:p>
            <a:r>
              <a:rPr lang="en-US"/>
              <a:t>Office of Registrar of Companies</a:t>
            </a:r>
            <a:endParaRPr lang="en-US" dirty="0"/>
          </a:p>
        </p:txBody>
      </p:sp>
      <p:sp>
        <p:nvSpPr>
          <p:cNvPr id="7" name="Hexagon 6">
            <a:extLst>
              <a:ext uri="{FF2B5EF4-FFF2-40B4-BE49-F238E27FC236}">
                <a16:creationId xmlns:a16="http://schemas.microsoft.com/office/drawing/2014/main" id="{DFFAE606-B484-4107-FDC7-614D58B4DCE5}"/>
              </a:ext>
            </a:extLst>
          </p:cNvPr>
          <p:cNvSpPr/>
          <p:nvPr/>
        </p:nvSpPr>
        <p:spPr>
          <a:xfrm>
            <a:off x="1743381" y="3591544"/>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pic>
        <p:nvPicPr>
          <p:cNvPr id="8" name="Picture 7" descr="ios - How to display the Text on the iPhone lock screen - Stack Overflow"/>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6918" y="2294389"/>
            <a:ext cx="1412405" cy="2147582"/>
          </a:xfrm>
          <a:prstGeom prst="rect">
            <a:avLst/>
          </a:prstGeom>
        </p:spPr>
      </p:pic>
    </p:spTree>
    <p:extLst>
      <p:ext uri="{BB962C8B-B14F-4D97-AF65-F5344CB8AC3E}">
        <p14:creationId xmlns:p14="http://schemas.microsoft.com/office/powerpoint/2010/main" val="24974553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FC898-72EF-AB4C-848F-5AC96E56F987}"/>
              </a:ext>
            </a:extLst>
          </p:cNvPr>
          <p:cNvSpPr>
            <a:spLocks noGrp="1"/>
          </p:cNvSpPr>
          <p:nvPr>
            <p:ph type="title"/>
          </p:nvPr>
        </p:nvSpPr>
        <p:spPr>
          <a:xfrm>
            <a:off x="409575" y="242888"/>
            <a:ext cx="9563100" cy="600076"/>
          </a:xfrm>
        </p:spPr>
        <p:txBody>
          <a:bodyPr>
            <a:normAutofit/>
          </a:bodyPr>
          <a:lstStyle/>
          <a:p>
            <a:r>
              <a:rPr lang="en-US" sz="3600" b="1" dirty="0"/>
              <a:t>Measures to promote Ease of Doing Business</a:t>
            </a:r>
            <a:endParaRPr lang="x-none" sz="3600" b="1"/>
          </a:p>
        </p:txBody>
      </p:sp>
      <p:sp>
        <p:nvSpPr>
          <p:cNvPr id="3" name="Content Placeholder 2">
            <a:extLst>
              <a:ext uri="{FF2B5EF4-FFF2-40B4-BE49-F238E27FC236}">
                <a16:creationId xmlns:a16="http://schemas.microsoft.com/office/drawing/2014/main" id="{0EB9A121-FB8C-6043-9445-A8ACEB98A0BB}"/>
              </a:ext>
            </a:extLst>
          </p:cNvPr>
          <p:cNvSpPr>
            <a:spLocks noGrp="1"/>
          </p:cNvSpPr>
          <p:nvPr>
            <p:ph idx="1"/>
          </p:nvPr>
        </p:nvSpPr>
        <p:spPr>
          <a:xfrm>
            <a:off x="838200" y="1114425"/>
            <a:ext cx="10515600" cy="5062537"/>
          </a:xfrm>
        </p:spPr>
        <p:txBody>
          <a:bodyPr>
            <a:normAutofit/>
          </a:bodyPr>
          <a:lstStyle/>
          <a:p>
            <a:endParaRPr lang="en-GB" dirty="0"/>
          </a:p>
          <a:p>
            <a:r>
              <a:rPr lang="en-GH" dirty="0"/>
              <a:t>A VVIP unit will be established </a:t>
            </a:r>
            <a:r>
              <a:rPr lang="en-US" dirty="0"/>
              <a:t>in the ORC located at the RGD </a:t>
            </a:r>
            <a:r>
              <a:rPr lang="en-GH" dirty="0"/>
              <a:t>to provide swift services</a:t>
            </a:r>
            <a:r>
              <a:rPr lang="en-US" dirty="0"/>
              <a:t> and cut out the operation of ‘GORO Boys’. Approval has been given by Parliament to charge higher fees for this expedited service</a:t>
            </a:r>
            <a:endParaRPr lang="en-GH" dirty="0"/>
          </a:p>
          <a:p>
            <a:r>
              <a:rPr lang="en-GH" dirty="0"/>
              <a:t>A call center </a:t>
            </a:r>
            <a:r>
              <a:rPr lang="en-US" dirty="0"/>
              <a:t>is </a:t>
            </a:r>
            <a:r>
              <a:rPr lang="en-GH" dirty="0"/>
              <a:t>to be established to promote quality customer service.</a:t>
            </a:r>
          </a:p>
          <a:p>
            <a:pPr marL="0" indent="0">
              <a:buNone/>
            </a:pPr>
            <a:endParaRPr lang="en-GH" dirty="0">
              <a:solidFill>
                <a:srgbClr val="FF0000"/>
              </a:solidFill>
            </a:endParaRPr>
          </a:p>
          <a:p>
            <a:r>
              <a:rPr lang="en-US" dirty="0"/>
              <a:t>These facilities would be put in place to ease the way of doing business currently in our offices until the new software is deployed</a:t>
            </a:r>
            <a:endParaRPr lang="en-GH" dirty="0"/>
          </a:p>
        </p:txBody>
      </p:sp>
      <p:sp>
        <p:nvSpPr>
          <p:cNvPr id="4" name="Footer Placeholder 3"/>
          <p:cNvSpPr>
            <a:spLocks noGrp="1"/>
          </p:cNvSpPr>
          <p:nvPr>
            <p:ph type="ftr" sz="quarter" idx="11"/>
          </p:nvPr>
        </p:nvSpPr>
        <p:spPr/>
        <p:txBody>
          <a:bodyPr/>
          <a:lstStyle/>
          <a:p>
            <a:r>
              <a:rPr lang="en-US" dirty="0"/>
              <a:t>Office of  the Registrar of Companies</a:t>
            </a:r>
          </a:p>
        </p:txBody>
      </p:sp>
      <p:sp>
        <p:nvSpPr>
          <p:cNvPr id="7" name="Hexagon 6">
            <a:extLst>
              <a:ext uri="{FF2B5EF4-FFF2-40B4-BE49-F238E27FC236}">
                <a16:creationId xmlns:a16="http://schemas.microsoft.com/office/drawing/2014/main" id="{DFFAE606-B484-4107-FDC7-614D58B4DCE5}"/>
              </a:ext>
            </a:extLst>
          </p:cNvPr>
          <p:cNvSpPr/>
          <p:nvPr/>
        </p:nvSpPr>
        <p:spPr>
          <a:xfrm>
            <a:off x="3185354" y="1114425"/>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9" name="Hexagon 8">
            <a:extLst>
              <a:ext uri="{FF2B5EF4-FFF2-40B4-BE49-F238E27FC236}">
                <a16:creationId xmlns:a16="http://schemas.microsoft.com/office/drawing/2014/main" id="{779916EA-E41C-8473-954F-FAD189383957}"/>
              </a:ext>
            </a:extLst>
          </p:cNvPr>
          <p:cNvSpPr/>
          <p:nvPr/>
        </p:nvSpPr>
        <p:spPr>
          <a:xfrm>
            <a:off x="10257139" y="1346341"/>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0" name="Hexagon 9">
            <a:extLst>
              <a:ext uri="{FF2B5EF4-FFF2-40B4-BE49-F238E27FC236}">
                <a16:creationId xmlns:a16="http://schemas.microsoft.com/office/drawing/2014/main" id="{A5BB2EC0-0D4E-5BE5-5457-A48B8DA20E8B}"/>
              </a:ext>
            </a:extLst>
          </p:cNvPr>
          <p:cNvSpPr/>
          <p:nvPr/>
        </p:nvSpPr>
        <p:spPr>
          <a:xfrm>
            <a:off x="8668694" y="4225614"/>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1" name="Hexagon 10">
            <a:extLst>
              <a:ext uri="{FF2B5EF4-FFF2-40B4-BE49-F238E27FC236}">
                <a16:creationId xmlns:a16="http://schemas.microsoft.com/office/drawing/2014/main" id="{DFFAE606-B484-4107-FDC7-614D58B4DCE5}"/>
              </a:ext>
            </a:extLst>
          </p:cNvPr>
          <p:cNvSpPr/>
          <p:nvPr/>
        </p:nvSpPr>
        <p:spPr>
          <a:xfrm>
            <a:off x="6779909" y="2191602"/>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2" name="Hexagon 11">
            <a:extLst>
              <a:ext uri="{FF2B5EF4-FFF2-40B4-BE49-F238E27FC236}">
                <a16:creationId xmlns:a16="http://schemas.microsoft.com/office/drawing/2014/main" id="{D380E223-B914-6ACD-2190-36015DDDB81F}"/>
              </a:ext>
            </a:extLst>
          </p:cNvPr>
          <p:cNvSpPr/>
          <p:nvPr/>
        </p:nvSpPr>
        <p:spPr>
          <a:xfrm>
            <a:off x="1559773" y="3169717"/>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DFD8E40-78F7-536E-253E-3B9706C4B7AC}"/>
              </a:ext>
            </a:extLst>
          </p:cNvPr>
          <p:cNvSpPr/>
          <p:nvPr/>
        </p:nvSpPr>
        <p:spPr>
          <a:xfrm>
            <a:off x="10476288" y="25587"/>
            <a:ext cx="906539" cy="906539"/>
          </a:xfrm>
          <a:prstGeom prst="rect">
            <a:avLst/>
          </a:prstGeom>
          <a:solidFill>
            <a:srgbClr val="2B2666">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Oval 13">
            <a:extLst>
              <a:ext uri="{FF2B5EF4-FFF2-40B4-BE49-F238E27FC236}">
                <a16:creationId xmlns:a16="http://schemas.microsoft.com/office/drawing/2014/main" id="{57B330C2-BEA9-463F-0DEE-DDCB31D14401}"/>
              </a:ext>
            </a:extLst>
          </p:cNvPr>
          <p:cNvSpPr/>
          <p:nvPr/>
        </p:nvSpPr>
        <p:spPr>
          <a:xfrm flipH="1">
            <a:off x="11285461" y="875808"/>
            <a:ext cx="906539" cy="906539"/>
          </a:xfrm>
          <a:prstGeom prst="ellipse">
            <a:avLst/>
          </a:prstGeom>
          <a:solidFill>
            <a:srgbClr val="00AB98">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Triangle 5">
            <a:extLst>
              <a:ext uri="{FF2B5EF4-FFF2-40B4-BE49-F238E27FC236}">
                <a16:creationId xmlns:a16="http://schemas.microsoft.com/office/drawing/2014/main" id="{22D579B8-1E7E-4018-0C1E-4B3CE88E0864}"/>
              </a:ext>
            </a:extLst>
          </p:cNvPr>
          <p:cNvSpPr/>
          <p:nvPr/>
        </p:nvSpPr>
        <p:spPr>
          <a:xfrm>
            <a:off x="11529179" y="1690688"/>
            <a:ext cx="1267654" cy="1092805"/>
          </a:xfrm>
          <a:prstGeom prst="triangle">
            <a:avLst/>
          </a:prstGeom>
          <a:solidFill>
            <a:srgbClr val="4472C4">
              <a:alpha val="4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4008435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FDF8A-7ACE-4CA9-ADC1-2D0BC77E8B41}"/>
              </a:ext>
            </a:extLst>
          </p:cNvPr>
          <p:cNvSpPr>
            <a:spLocks noGrp="1"/>
          </p:cNvSpPr>
          <p:nvPr>
            <p:ph type="title"/>
          </p:nvPr>
        </p:nvSpPr>
        <p:spPr/>
        <p:txBody>
          <a:bodyPr/>
          <a:lstStyle/>
          <a:p>
            <a:r>
              <a:rPr lang="en-GB" dirty="0"/>
              <a:t>Conclusion</a:t>
            </a:r>
            <a:endParaRPr lang="en-US" dirty="0"/>
          </a:p>
        </p:txBody>
      </p:sp>
      <p:sp>
        <p:nvSpPr>
          <p:cNvPr id="3" name="Content Placeholder 2">
            <a:extLst>
              <a:ext uri="{FF2B5EF4-FFF2-40B4-BE49-F238E27FC236}">
                <a16:creationId xmlns:a16="http://schemas.microsoft.com/office/drawing/2014/main" id="{6FB649D6-A41D-4A5C-BAE7-4AB33524DD7C}"/>
              </a:ext>
            </a:extLst>
          </p:cNvPr>
          <p:cNvSpPr>
            <a:spLocks noGrp="1"/>
          </p:cNvSpPr>
          <p:nvPr>
            <p:ph idx="1"/>
          </p:nvPr>
        </p:nvSpPr>
        <p:spPr>
          <a:xfrm>
            <a:off x="838200" y="1690688"/>
            <a:ext cx="10515600" cy="4486275"/>
          </a:xfrm>
        </p:spPr>
        <p:txBody>
          <a:bodyPr/>
          <a:lstStyle/>
          <a:p>
            <a:endParaRPr lang="en-US" dirty="0"/>
          </a:p>
          <a:p>
            <a:r>
              <a:rPr lang="en-GB" dirty="0"/>
              <a:t>The ORC is geared towards optimising the effect of the new legal provisions within the Companies Act, Act 992 for the benefit of the Business Community.</a:t>
            </a:r>
            <a:endParaRPr lang="en-US" dirty="0"/>
          </a:p>
          <a:p>
            <a:endParaRPr lang="en-US" dirty="0"/>
          </a:p>
          <a:p>
            <a:r>
              <a:rPr lang="en-US" dirty="0"/>
              <a:t>The decoupling of the Office of the Registrar of Companies will ensure the needed delivery of quality service for the good of the business community.</a:t>
            </a:r>
          </a:p>
          <a:p>
            <a:endParaRPr lang="en-US" dirty="0"/>
          </a:p>
        </p:txBody>
      </p:sp>
      <p:sp>
        <p:nvSpPr>
          <p:cNvPr id="4" name="Footer Placeholder 3">
            <a:extLst>
              <a:ext uri="{FF2B5EF4-FFF2-40B4-BE49-F238E27FC236}">
                <a16:creationId xmlns:a16="http://schemas.microsoft.com/office/drawing/2014/main" id="{72288449-CC09-46B8-A80A-9410BAFDC15B}"/>
              </a:ext>
            </a:extLst>
          </p:cNvPr>
          <p:cNvSpPr>
            <a:spLocks noGrp="1"/>
          </p:cNvSpPr>
          <p:nvPr>
            <p:ph type="ftr" sz="quarter" idx="11"/>
          </p:nvPr>
        </p:nvSpPr>
        <p:spPr/>
        <p:txBody>
          <a:bodyPr/>
          <a:lstStyle/>
          <a:p>
            <a:r>
              <a:rPr lang="en-US"/>
              <a:t>Office of Registrar of Companies</a:t>
            </a:r>
            <a:endParaRPr lang="en-US" dirty="0"/>
          </a:p>
        </p:txBody>
      </p:sp>
    </p:spTree>
    <p:extLst>
      <p:ext uri="{BB962C8B-B14F-4D97-AF65-F5344CB8AC3E}">
        <p14:creationId xmlns:p14="http://schemas.microsoft.com/office/powerpoint/2010/main" val="455761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1451A6-77C6-0E46-A208-E28684D7BD56}"/>
              </a:ext>
            </a:extLst>
          </p:cNvPr>
          <p:cNvSpPr>
            <a:spLocks noGrp="1"/>
          </p:cNvSpPr>
          <p:nvPr>
            <p:ph type="title"/>
          </p:nvPr>
        </p:nvSpPr>
        <p:spPr/>
        <p:txBody>
          <a:bodyPr vert="horz" lIns="91440" tIns="45720" rIns="91440" bIns="45720" rtlCol="0" anchor="ctr">
            <a:normAutofit/>
          </a:bodyPr>
          <a:lstStyle/>
          <a:p>
            <a:pPr marL="0" indent="0"/>
            <a:r>
              <a:rPr lang="en-GB" b="1" dirty="0"/>
              <a:t>T</a:t>
            </a:r>
            <a:r>
              <a:rPr lang="x-none" b="1" dirty="0"/>
              <a:t>hank you</a:t>
            </a:r>
            <a:endParaRPr lang="x-none" b="1"/>
          </a:p>
        </p:txBody>
      </p:sp>
      <p:sp>
        <p:nvSpPr>
          <p:cNvPr id="2" name="Footer Placeholder 1"/>
          <p:cNvSpPr>
            <a:spLocks noGrp="1"/>
          </p:cNvSpPr>
          <p:nvPr>
            <p:ph type="ftr" sz="quarter" idx="11"/>
          </p:nvPr>
        </p:nvSpPr>
        <p:spPr/>
        <p:txBody>
          <a:bodyPr/>
          <a:lstStyle/>
          <a:p>
            <a:r>
              <a:rPr lang="en-US" dirty="0"/>
              <a:t>Office of  the Registrar of Companies</a:t>
            </a:r>
          </a:p>
        </p:txBody>
      </p:sp>
      <p:sp>
        <p:nvSpPr>
          <p:cNvPr id="7" name="TextBox 6">
            <a:extLst>
              <a:ext uri="{FF2B5EF4-FFF2-40B4-BE49-F238E27FC236}">
                <a16:creationId xmlns:a16="http://schemas.microsoft.com/office/drawing/2014/main" id="{D61011EF-7525-724B-9C02-B5D882FCC4AB}"/>
              </a:ext>
            </a:extLst>
          </p:cNvPr>
          <p:cNvSpPr txBox="1"/>
          <p:nvPr/>
        </p:nvSpPr>
        <p:spPr>
          <a:xfrm>
            <a:off x="271463" y="1825625"/>
            <a:ext cx="5748337" cy="4351338"/>
          </a:xfrm>
          <a:prstGeom prst="rect">
            <a:avLst/>
          </a:prstGeom>
        </p:spPr>
        <p:txBody>
          <a:bodyPr vert="horz" lIns="91440" tIns="45720" rIns="91440" bIns="45720" rtlCol="0">
            <a:normAutofit/>
          </a:bodyPr>
          <a:lstStyle/>
          <a:p>
            <a:pPr defTabSz="914400">
              <a:lnSpc>
                <a:spcPct val="90000"/>
              </a:lnSpc>
              <a:spcAft>
                <a:spcPts val="600"/>
              </a:spcAft>
            </a:pPr>
            <a:endParaRPr lang="en-GB" sz="2800" dirty="0">
              <a:hlinkClick r:id="rId2"/>
            </a:endParaRPr>
          </a:p>
          <a:p>
            <a:pPr defTabSz="914400">
              <a:lnSpc>
                <a:spcPct val="90000"/>
              </a:lnSpc>
              <a:spcAft>
                <a:spcPts val="600"/>
              </a:spcAft>
            </a:pPr>
            <a:endParaRPr lang="en-GB" sz="2800" dirty="0">
              <a:hlinkClick r:id="rId2"/>
            </a:endParaRPr>
          </a:p>
          <a:p>
            <a:pPr defTabSz="914400">
              <a:lnSpc>
                <a:spcPct val="90000"/>
              </a:lnSpc>
              <a:spcAft>
                <a:spcPts val="600"/>
              </a:spcAft>
            </a:pPr>
            <a:endParaRPr lang="en-GB" sz="2800" dirty="0">
              <a:hlinkClick r:id="rId2"/>
            </a:endParaRPr>
          </a:p>
        </p:txBody>
      </p:sp>
      <p:pic>
        <p:nvPicPr>
          <p:cNvPr id="5" name="Picture 4">
            <a:extLst>
              <a:ext uri="{FF2B5EF4-FFF2-40B4-BE49-F238E27FC236}">
                <a16:creationId xmlns:a16="http://schemas.microsoft.com/office/drawing/2014/main" id="{13BB7273-ECFC-4427-ABF3-FA67477E8577}"/>
              </a:ext>
            </a:extLst>
          </p:cNvPr>
          <p:cNvPicPr>
            <a:picLocks noChangeAspect="1"/>
          </p:cNvPicPr>
          <p:nvPr/>
        </p:nvPicPr>
        <p:blipFill rotWithShape="1">
          <a:blip r:embed="rId3"/>
          <a:srcRect l="20514" r="-1" b="-1"/>
          <a:stretch/>
        </p:blipFill>
        <p:spPr>
          <a:xfrm>
            <a:off x="6172200" y="1825625"/>
            <a:ext cx="5181600" cy="4351338"/>
          </a:xfrm>
          <a:prstGeom prst="rect">
            <a:avLst/>
          </a:prstGeom>
          <a:noFill/>
        </p:spPr>
      </p:pic>
    </p:spTree>
    <p:extLst>
      <p:ext uri="{BB962C8B-B14F-4D97-AF65-F5344CB8AC3E}">
        <p14:creationId xmlns:p14="http://schemas.microsoft.com/office/powerpoint/2010/main" val="3564972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a:t>The Office of the Registrar of Companies (ORC)</a:t>
            </a:r>
            <a:endParaRPr lang="en-US" dirty="0"/>
          </a:p>
        </p:txBody>
      </p:sp>
      <p:sp>
        <p:nvSpPr>
          <p:cNvPr id="3" name="Content Placeholder 2"/>
          <p:cNvSpPr>
            <a:spLocks noGrp="1"/>
          </p:cNvSpPr>
          <p:nvPr>
            <p:ph idx="1"/>
          </p:nvPr>
        </p:nvSpPr>
        <p:spPr/>
        <p:txBody>
          <a:bodyPr/>
          <a:lstStyle/>
          <a:p>
            <a:pPr marL="0" indent="0">
              <a:buNone/>
            </a:pPr>
            <a:r>
              <a:rPr lang="en-US" dirty="0"/>
              <a:t>(a)The Office is overseen by an 11 Member  Governing Board consisting of a Chairperson in the person of </a:t>
            </a:r>
            <a:r>
              <a:rPr lang="en-US" dirty="0" err="1"/>
              <a:t>Mr</a:t>
            </a:r>
            <a:r>
              <a:rPr lang="en-US" dirty="0"/>
              <a:t> Seth Asante;</a:t>
            </a:r>
          </a:p>
          <a:p>
            <a:pPr marL="0" indent="0">
              <a:buNone/>
            </a:pPr>
            <a:r>
              <a:rPr lang="en-US" dirty="0"/>
              <a:t>(b)A Principal State Attorney representing the Office of the Attorney-General &amp; Minister of Justice;</a:t>
            </a:r>
          </a:p>
          <a:p>
            <a:pPr marL="0" indent="0">
              <a:buNone/>
            </a:pPr>
            <a:r>
              <a:rPr lang="en-US" dirty="0"/>
              <a:t>(c)A Director representing the Ministry of Trade and Industries;</a:t>
            </a:r>
          </a:p>
          <a:p>
            <a:pPr marL="0" indent="0">
              <a:buNone/>
            </a:pPr>
            <a:r>
              <a:rPr lang="en-US" dirty="0"/>
              <a:t>(d) A Lawyer representing the Securities and Exchange Commission;</a:t>
            </a:r>
          </a:p>
          <a:p>
            <a:pPr marL="0" indent="0">
              <a:buNone/>
            </a:pPr>
            <a:r>
              <a:rPr lang="en-US" dirty="0"/>
              <a:t>(e)A Representative from the Private Enterprise Federation;</a:t>
            </a:r>
          </a:p>
          <a:p>
            <a:pPr marL="0" indent="0">
              <a:buNone/>
            </a:pPr>
            <a:r>
              <a:rPr lang="en-US" dirty="0"/>
              <a:t>(f)A Lawyer with over 10 years experience in corporate law practice representing the Ghana Bar Association;</a:t>
            </a:r>
          </a:p>
        </p:txBody>
      </p:sp>
      <p:sp>
        <p:nvSpPr>
          <p:cNvPr id="4" name="Footer Placeholder 3"/>
          <p:cNvSpPr>
            <a:spLocks noGrp="1"/>
          </p:cNvSpPr>
          <p:nvPr>
            <p:ph type="ftr" sz="quarter" idx="11"/>
          </p:nvPr>
        </p:nvSpPr>
        <p:spPr/>
        <p:txBody>
          <a:bodyPr/>
          <a:lstStyle/>
          <a:p>
            <a:r>
              <a:rPr lang="en-US"/>
              <a:t>Office of Registrar of Companies</a:t>
            </a:r>
            <a:endParaRPr lang="en-US" dirty="0"/>
          </a:p>
        </p:txBody>
      </p:sp>
    </p:spTree>
    <p:extLst>
      <p:ext uri="{BB962C8B-B14F-4D97-AF65-F5344CB8AC3E}">
        <p14:creationId xmlns:p14="http://schemas.microsoft.com/office/powerpoint/2010/main" val="1183627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FFDC-3040-6548-9359-D9F44B82EA68}"/>
              </a:ext>
            </a:extLst>
          </p:cNvPr>
          <p:cNvSpPr>
            <a:spLocks noGrp="1"/>
          </p:cNvSpPr>
          <p:nvPr>
            <p:ph type="title"/>
          </p:nvPr>
        </p:nvSpPr>
        <p:spPr>
          <a:xfrm>
            <a:off x="585788" y="200026"/>
            <a:ext cx="9258300" cy="817611"/>
          </a:xfrm>
        </p:spPr>
        <p:txBody>
          <a:bodyPr>
            <a:noAutofit/>
          </a:bodyPr>
          <a:lstStyle/>
          <a:p>
            <a:r>
              <a:rPr lang="x-none" sz="3600"/>
              <a:t>The Office of the Registrar of Companies </a:t>
            </a:r>
            <a:r>
              <a:rPr lang="en-US" sz="3600" dirty="0"/>
              <a:t>–cont’d</a:t>
            </a:r>
            <a:endParaRPr lang="x-none" sz="3600"/>
          </a:p>
        </p:txBody>
      </p:sp>
      <p:sp>
        <p:nvSpPr>
          <p:cNvPr id="3" name="Content Placeholder 2">
            <a:extLst>
              <a:ext uri="{FF2B5EF4-FFF2-40B4-BE49-F238E27FC236}">
                <a16:creationId xmlns:a16="http://schemas.microsoft.com/office/drawing/2014/main" id="{391C916A-A16E-D842-B429-74DFE22F7270}"/>
              </a:ext>
            </a:extLst>
          </p:cNvPr>
          <p:cNvSpPr>
            <a:spLocks noGrp="1"/>
          </p:cNvSpPr>
          <p:nvPr>
            <p:ph idx="1"/>
          </p:nvPr>
        </p:nvSpPr>
        <p:spPr>
          <a:xfrm>
            <a:off x="838200" y="928689"/>
            <a:ext cx="10515600" cy="5500686"/>
          </a:xfrm>
        </p:spPr>
        <p:txBody>
          <a:bodyPr>
            <a:normAutofit/>
          </a:bodyPr>
          <a:lstStyle/>
          <a:p>
            <a:pPr marL="0" lvl="0" indent="0">
              <a:buNone/>
            </a:pPr>
            <a:endParaRPr lang="en-US" dirty="0"/>
          </a:p>
          <a:p>
            <a:pPr marL="0" lvl="0" indent="0">
              <a:buNone/>
            </a:pPr>
            <a:r>
              <a:rPr lang="en-US" dirty="0"/>
              <a:t>(g) Two Female Lawyers with expertise in corporate Law practice nominated by the President;</a:t>
            </a:r>
            <a:endParaRPr lang="x-none" dirty="0"/>
          </a:p>
          <a:p>
            <a:pPr marL="0" lvl="0" indent="0">
              <a:buNone/>
            </a:pPr>
            <a:r>
              <a:rPr lang="x-none" dirty="0"/>
              <a:t>(h)  one representative from the Institute of Chartered Accountants, Ghana  </a:t>
            </a:r>
          </a:p>
          <a:p>
            <a:pPr marL="0" lvl="0" indent="0">
              <a:buNone/>
            </a:pPr>
            <a:r>
              <a:rPr lang="x-none" dirty="0"/>
              <a:t>(i)  one representative from Ghana Association of Restructuring and Insolvency Advisors  and </a:t>
            </a:r>
          </a:p>
          <a:p>
            <a:pPr marL="0" lvl="0" indent="0">
              <a:buNone/>
            </a:pPr>
            <a:r>
              <a:rPr lang="x-none" dirty="0"/>
              <a:t>(j)  the Registrar of Companies </a:t>
            </a:r>
          </a:p>
          <a:p>
            <a:pPr marL="0" lvl="0" indent="0">
              <a:buNone/>
            </a:pPr>
            <a:endParaRPr lang="x-none" dirty="0"/>
          </a:p>
          <a:p>
            <a:r>
              <a:rPr lang="x-none" dirty="0"/>
              <a:t>The Board </a:t>
            </a:r>
            <a:r>
              <a:rPr lang="en-US" dirty="0"/>
              <a:t>is to</a:t>
            </a:r>
            <a:r>
              <a:rPr lang="x-none" dirty="0"/>
              <a:t> ensure the proper and effective performance of the functions of the Office of the Registrar. </a:t>
            </a:r>
          </a:p>
          <a:p>
            <a:endParaRPr lang="x-none" dirty="0"/>
          </a:p>
        </p:txBody>
      </p:sp>
      <p:sp>
        <p:nvSpPr>
          <p:cNvPr id="4" name="Footer Placeholder 3"/>
          <p:cNvSpPr>
            <a:spLocks noGrp="1"/>
          </p:cNvSpPr>
          <p:nvPr>
            <p:ph type="ftr" sz="quarter" idx="11"/>
          </p:nvPr>
        </p:nvSpPr>
        <p:spPr/>
        <p:txBody>
          <a:bodyPr/>
          <a:lstStyle/>
          <a:p>
            <a:r>
              <a:rPr lang="en-US" dirty="0"/>
              <a:t>Office of  the Registrar of Companies</a:t>
            </a:r>
          </a:p>
        </p:txBody>
      </p:sp>
      <p:sp>
        <p:nvSpPr>
          <p:cNvPr id="5" name="Hexagon 4">
            <a:extLst>
              <a:ext uri="{FF2B5EF4-FFF2-40B4-BE49-F238E27FC236}">
                <a16:creationId xmlns:a16="http://schemas.microsoft.com/office/drawing/2014/main" id="{D64B502E-DFCF-F20B-2EB2-6FA375861CB4}"/>
              </a:ext>
            </a:extLst>
          </p:cNvPr>
          <p:cNvSpPr/>
          <p:nvPr/>
        </p:nvSpPr>
        <p:spPr>
          <a:xfrm>
            <a:off x="-169046" y="4116993"/>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6" name="Hexagon 5">
            <a:extLst>
              <a:ext uri="{FF2B5EF4-FFF2-40B4-BE49-F238E27FC236}">
                <a16:creationId xmlns:a16="http://schemas.microsoft.com/office/drawing/2014/main" id="{0669149C-7FFA-C2E5-766B-35F3F304933C}"/>
              </a:ext>
            </a:extLst>
          </p:cNvPr>
          <p:cNvSpPr/>
          <p:nvPr/>
        </p:nvSpPr>
        <p:spPr>
          <a:xfrm>
            <a:off x="10254037" y="3120366"/>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7" name="Hexagon 6">
            <a:extLst>
              <a:ext uri="{FF2B5EF4-FFF2-40B4-BE49-F238E27FC236}">
                <a16:creationId xmlns:a16="http://schemas.microsoft.com/office/drawing/2014/main" id="{DFFAE606-B484-4107-FDC7-614D58B4DCE5}"/>
              </a:ext>
            </a:extLst>
          </p:cNvPr>
          <p:cNvSpPr/>
          <p:nvPr/>
        </p:nvSpPr>
        <p:spPr>
          <a:xfrm>
            <a:off x="5086393" y="1309738"/>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8" name="Hexagon 7">
            <a:extLst>
              <a:ext uri="{FF2B5EF4-FFF2-40B4-BE49-F238E27FC236}">
                <a16:creationId xmlns:a16="http://schemas.microsoft.com/office/drawing/2014/main" id="{D380E223-B914-6ACD-2190-36015DDDB81F}"/>
              </a:ext>
            </a:extLst>
          </p:cNvPr>
          <p:cNvSpPr/>
          <p:nvPr/>
        </p:nvSpPr>
        <p:spPr>
          <a:xfrm>
            <a:off x="1493827" y="4994437"/>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9" name="Hexagon 8">
            <a:extLst>
              <a:ext uri="{FF2B5EF4-FFF2-40B4-BE49-F238E27FC236}">
                <a16:creationId xmlns:a16="http://schemas.microsoft.com/office/drawing/2014/main" id="{779916EA-E41C-8473-954F-FAD189383957}"/>
              </a:ext>
            </a:extLst>
          </p:cNvPr>
          <p:cNvSpPr/>
          <p:nvPr/>
        </p:nvSpPr>
        <p:spPr>
          <a:xfrm>
            <a:off x="10245264" y="1346341"/>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0" name="Hexagon 9">
            <a:extLst>
              <a:ext uri="{FF2B5EF4-FFF2-40B4-BE49-F238E27FC236}">
                <a16:creationId xmlns:a16="http://schemas.microsoft.com/office/drawing/2014/main" id="{A5BB2EC0-0D4E-5BE5-5457-A48B8DA20E8B}"/>
              </a:ext>
            </a:extLst>
          </p:cNvPr>
          <p:cNvSpPr/>
          <p:nvPr/>
        </p:nvSpPr>
        <p:spPr>
          <a:xfrm>
            <a:off x="8668694" y="4225614"/>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1" name="Hexagon 10">
            <a:extLst>
              <a:ext uri="{FF2B5EF4-FFF2-40B4-BE49-F238E27FC236}">
                <a16:creationId xmlns:a16="http://schemas.microsoft.com/office/drawing/2014/main" id="{DFFAE606-B484-4107-FDC7-614D58B4DCE5}"/>
              </a:ext>
            </a:extLst>
          </p:cNvPr>
          <p:cNvSpPr/>
          <p:nvPr/>
        </p:nvSpPr>
        <p:spPr>
          <a:xfrm>
            <a:off x="6779909" y="2191602"/>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2" name="Hexagon 11">
            <a:extLst>
              <a:ext uri="{FF2B5EF4-FFF2-40B4-BE49-F238E27FC236}">
                <a16:creationId xmlns:a16="http://schemas.microsoft.com/office/drawing/2014/main" id="{D380E223-B914-6ACD-2190-36015DDDB81F}"/>
              </a:ext>
            </a:extLst>
          </p:cNvPr>
          <p:cNvSpPr/>
          <p:nvPr/>
        </p:nvSpPr>
        <p:spPr>
          <a:xfrm>
            <a:off x="1559773" y="3169717"/>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DFD8E40-78F7-536E-253E-3B9706C4B7AC}"/>
              </a:ext>
            </a:extLst>
          </p:cNvPr>
          <p:cNvSpPr/>
          <p:nvPr/>
        </p:nvSpPr>
        <p:spPr>
          <a:xfrm>
            <a:off x="10476288" y="25587"/>
            <a:ext cx="906539" cy="906539"/>
          </a:xfrm>
          <a:prstGeom prst="rect">
            <a:avLst/>
          </a:prstGeom>
          <a:solidFill>
            <a:srgbClr val="2B2666">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Oval 13">
            <a:extLst>
              <a:ext uri="{FF2B5EF4-FFF2-40B4-BE49-F238E27FC236}">
                <a16:creationId xmlns:a16="http://schemas.microsoft.com/office/drawing/2014/main" id="{57B330C2-BEA9-463F-0DEE-DDCB31D14401}"/>
              </a:ext>
            </a:extLst>
          </p:cNvPr>
          <p:cNvSpPr/>
          <p:nvPr/>
        </p:nvSpPr>
        <p:spPr>
          <a:xfrm flipH="1">
            <a:off x="11285461" y="875808"/>
            <a:ext cx="906539" cy="906539"/>
          </a:xfrm>
          <a:prstGeom prst="ellipse">
            <a:avLst/>
          </a:prstGeom>
          <a:solidFill>
            <a:srgbClr val="00AB98">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Triangle 5">
            <a:extLst>
              <a:ext uri="{FF2B5EF4-FFF2-40B4-BE49-F238E27FC236}">
                <a16:creationId xmlns:a16="http://schemas.microsoft.com/office/drawing/2014/main" id="{22D579B8-1E7E-4018-0C1E-4B3CE88E0864}"/>
              </a:ext>
            </a:extLst>
          </p:cNvPr>
          <p:cNvSpPr/>
          <p:nvPr/>
        </p:nvSpPr>
        <p:spPr>
          <a:xfrm>
            <a:off x="11529179" y="1690688"/>
            <a:ext cx="1267654" cy="1092805"/>
          </a:xfrm>
          <a:prstGeom prst="triangle">
            <a:avLst/>
          </a:prstGeom>
          <a:solidFill>
            <a:srgbClr val="4472C4">
              <a:alpha val="4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871198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E0761-EBCE-EE49-B378-61DC63A9BF39}"/>
              </a:ext>
            </a:extLst>
          </p:cNvPr>
          <p:cNvSpPr>
            <a:spLocks noGrp="1"/>
          </p:cNvSpPr>
          <p:nvPr>
            <p:ph type="title"/>
          </p:nvPr>
        </p:nvSpPr>
        <p:spPr>
          <a:xfrm>
            <a:off x="838200" y="185739"/>
            <a:ext cx="7691438" cy="642936"/>
          </a:xfrm>
        </p:spPr>
        <p:txBody>
          <a:bodyPr>
            <a:normAutofit/>
          </a:bodyPr>
          <a:lstStyle/>
          <a:p>
            <a:r>
              <a:rPr lang="x-none" sz="3600" b="1" dirty="0"/>
              <a:t>Objects and </a:t>
            </a:r>
            <a:r>
              <a:rPr lang="en-GB" sz="3600" b="1" dirty="0"/>
              <a:t>Mandate</a:t>
            </a:r>
            <a:r>
              <a:rPr lang="x-none" sz="3600" b="1" dirty="0"/>
              <a:t> of the </a:t>
            </a:r>
            <a:r>
              <a:rPr lang="x-none" sz="3600" dirty="0"/>
              <a:t>ORC</a:t>
            </a:r>
          </a:p>
        </p:txBody>
      </p:sp>
      <p:sp>
        <p:nvSpPr>
          <p:cNvPr id="3" name="Content Placeholder 2">
            <a:extLst>
              <a:ext uri="{FF2B5EF4-FFF2-40B4-BE49-F238E27FC236}">
                <a16:creationId xmlns:a16="http://schemas.microsoft.com/office/drawing/2014/main" id="{D14A6FBD-C9BB-1B4A-959A-90096D48F955}"/>
              </a:ext>
            </a:extLst>
          </p:cNvPr>
          <p:cNvSpPr>
            <a:spLocks noGrp="1"/>
          </p:cNvSpPr>
          <p:nvPr>
            <p:ph idx="1"/>
          </p:nvPr>
        </p:nvSpPr>
        <p:spPr>
          <a:xfrm>
            <a:off x="328613" y="957263"/>
            <a:ext cx="11025187" cy="5500687"/>
          </a:xfrm>
        </p:spPr>
        <p:txBody>
          <a:bodyPr>
            <a:normAutofit lnSpcReduction="10000"/>
          </a:bodyPr>
          <a:lstStyle/>
          <a:p>
            <a:endParaRPr lang="x-none" dirty="0"/>
          </a:p>
          <a:p>
            <a:r>
              <a:rPr lang="x-none" dirty="0"/>
              <a:t>The object of the Office of the Registrar of Companies is to register and regulate all types of businesses in conformity with this Act and any other relevant enactments. </a:t>
            </a:r>
          </a:p>
          <a:p>
            <a:pPr marL="0" lvl="0" indent="0">
              <a:buNone/>
            </a:pPr>
            <a:r>
              <a:rPr lang="x-none" dirty="0"/>
              <a:t>	(i)  </a:t>
            </a:r>
            <a:r>
              <a:rPr lang="en-US" dirty="0"/>
              <a:t>B</a:t>
            </a:r>
            <a:r>
              <a:rPr lang="x-none" dirty="0"/>
              <a:t>usiness </a:t>
            </a:r>
            <a:r>
              <a:rPr lang="en-US" dirty="0"/>
              <a:t>N</a:t>
            </a:r>
            <a:r>
              <a:rPr lang="x-none" dirty="0"/>
              <a:t>ames in accordance with the Registration of </a:t>
            </a:r>
          </a:p>
          <a:p>
            <a:pPr marL="0" lvl="0" indent="0">
              <a:buNone/>
            </a:pPr>
            <a:r>
              <a:rPr lang="x-none" dirty="0"/>
              <a:t>		Business Names Act, 1962 (Act 151), </a:t>
            </a:r>
          </a:p>
          <a:p>
            <a:pPr marL="0" lvl="0" indent="0">
              <a:buNone/>
            </a:pPr>
            <a:r>
              <a:rPr lang="x-none" dirty="0"/>
              <a:t>	(ii)  </a:t>
            </a:r>
            <a:r>
              <a:rPr lang="en-US" dirty="0"/>
              <a:t>Companies in accordance with the Companies Act, 2019  </a:t>
            </a:r>
          </a:p>
          <a:p>
            <a:pPr marL="0" lvl="0" indent="0">
              <a:buNone/>
            </a:pPr>
            <a:r>
              <a:rPr lang="en-US" dirty="0"/>
              <a:t>                  (Act 992)</a:t>
            </a:r>
            <a:endParaRPr lang="x-none" dirty="0"/>
          </a:p>
          <a:p>
            <a:pPr marL="0" lvl="0" indent="0">
              <a:buNone/>
            </a:pPr>
            <a:r>
              <a:rPr lang="x-none" dirty="0"/>
              <a:t>	(iii)  </a:t>
            </a:r>
            <a:r>
              <a:rPr lang="en-US" dirty="0"/>
              <a:t>Partnerships</a:t>
            </a:r>
            <a:r>
              <a:rPr lang="x-none" dirty="0"/>
              <a:t> in accordance with the Incorporated Private 		        Partnerships Act, 1962 (Act 152), and </a:t>
            </a:r>
          </a:p>
          <a:p>
            <a:pPr marL="0" lvl="0" indent="0">
              <a:buNone/>
            </a:pPr>
            <a:r>
              <a:rPr lang="x-none" dirty="0"/>
              <a:t>	(iv)  </a:t>
            </a:r>
            <a:r>
              <a:rPr lang="en-US" dirty="0"/>
              <a:t>Professional</a:t>
            </a:r>
            <a:r>
              <a:rPr lang="x-none" dirty="0"/>
              <a:t> </a:t>
            </a:r>
            <a:r>
              <a:rPr lang="en-US" dirty="0"/>
              <a:t>B</a:t>
            </a:r>
            <a:r>
              <a:rPr lang="x-none" dirty="0"/>
              <a:t>odies pursuant to the Professional Bodies 			Registration 	Act, 1973 (N.R.C.D. 147), other than</a:t>
            </a:r>
            <a:r>
              <a:rPr lang="en-US" dirty="0"/>
              <a:t> Professional</a:t>
            </a:r>
            <a:r>
              <a:rPr lang="x-none" dirty="0"/>
              <a:t> 		</a:t>
            </a:r>
            <a:r>
              <a:rPr lang="en-US" dirty="0"/>
              <a:t>Bodies established</a:t>
            </a:r>
            <a:r>
              <a:rPr lang="x-none" dirty="0"/>
              <a:t> by an Act of Parliament; </a:t>
            </a:r>
          </a:p>
          <a:p>
            <a:endParaRPr lang="x-none" dirty="0"/>
          </a:p>
        </p:txBody>
      </p:sp>
      <p:sp>
        <p:nvSpPr>
          <p:cNvPr id="4" name="Footer Placeholder 3"/>
          <p:cNvSpPr>
            <a:spLocks noGrp="1"/>
          </p:cNvSpPr>
          <p:nvPr>
            <p:ph type="ftr" sz="quarter" idx="11"/>
          </p:nvPr>
        </p:nvSpPr>
        <p:spPr/>
        <p:txBody>
          <a:bodyPr/>
          <a:lstStyle/>
          <a:p>
            <a:r>
              <a:rPr lang="en-US" dirty="0"/>
              <a:t>Office of  the Registrar of Companies</a:t>
            </a:r>
          </a:p>
        </p:txBody>
      </p:sp>
      <p:sp>
        <p:nvSpPr>
          <p:cNvPr id="5" name="Hexagon 4">
            <a:extLst>
              <a:ext uri="{FF2B5EF4-FFF2-40B4-BE49-F238E27FC236}">
                <a16:creationId xmlns:a16="http://schemas.microsoft.com/office/drawing/2014/main" id="{D64B502E-DFCF-F20B-2EB2-6FA375861CB4}"/>
              </a:ext>
            </a:extLst>
          </p:cNvPr>
          <p:cNvSpPr/>
          <p:nvPr/>
        </p:nvSpPr>
        <p:spPr>
          <a:xfrm>
            <a:off x="-169046" y="4116993"/>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6" name="Hexagon 5">
            <a:extLst>
              <a:ext uri="{FF2B5EF4-FFF2-40B4-BE49-F238E27FC236}">
                <a16:creationId xmlns:a16="http://schemas.microsoft.com/office/drawing/2014/main" id="{0669149C-7FFA-C2E5-766B-35F3F304933C}"/>
              </a:ext>
            </a:extLst>
          </p:cNvPr>
          <p:cNvSpPr/>
          <p:nvPr/>
        </p:nvSpPr>
        <p:spPr>
          <a:xfrm>
            <a:off x="10254037" y="3120366"/>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7" name="Hexagon 6">
            <a:extLst>
              <a:ext uri="{FF2B5EF4-FFF2-40B4-BE49-F238E27FC236}">
                <a16:creationId xmlns:a16="http://schemas.microsoft.com/office/drawing/2014/main" id="{DFFAE606-B484-4107-FDC7-614D58B4DCE5}"/>
              </a:ext>
            </a:extLst>
          </p:cNvPr>
          <p:cNvSpPr/>
          <p:nvPr/>
        </p:nvSpPr>
        <p:spPr>
          <a:xfrm>
            <a:off x="5086393" y="1309738"/>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8" name="Hexagon 7">
            <a:extLst>
              <a:ext uri="{FF2B5EF4-FFF2-40B4-BE49-F238E27FC236}">
                <a16:creationId xmlns:a16="http://schemas.microsoft.com/office/drawing/2014/main" id="{D380E223-B914-6ACD-2190-36015DDDB81F}"/>
              </a:ext>
            </a:extLst>
          </p:cNvPr>
          <p:cNvSpPr/>
          <p:nvPr/>
        </p:nvSpPr>
        <p:spPr>
          <a:xfrm>
            <a:off x="1534019" y="4962698"/>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9" name="Hexagon 8">
            <a:extLst>
              <a:ext uri="{FF2B5EF4-FFF2-40B4-BE49-F238E27FC236}">
                <a16:creationId xmlns:a16="http://schemas.microsoft.com/office/drawing/2014/main" id="{779916EA-E41C-8473-954F-FAD189383957}"/>
              </a:ext>
            </a:extLst>
          </p:cNvPr>
          <p:cNvSpPr/>
          <p:nvPr/>
        </p:nvSpPr>
        <p:spPr>
          <a:xfrm>
            <a:off x="10245264" y="1346341"/>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1" name="Hexagon 10">
            <a:extLst>
              <a:ext uri="{FF2B5EF4-FFF2-40B4-BE49-F238E27FC236}">
                <a16:creationId xmlns:a16="http://schemas.microsoft.com/office/drawing/2014/main" id="{DFFAE606-B484-4107-FDC7-614D58B4DCE5}"/>
              </a:ext>
            </a:extLst>
          </p:cNvPr>
          <p:cNvSpPr/>
          <p:nvPr/>
        </p:nvSpPr>
        <p:spPr>
          <a:xfrm>
            <a:off x="6779909" y="2191602"/>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2" name="Hexagon 11">
            <a:extLst>
              <a:ext uri="{FF2B5EF4-FFF2-40B4-BE49-F238E27FC236}">
                <a16:creationId xmlns:a16="http://schemas.microsoft.com/office/drawing/2014/main" id="{D380E223-B914-6ACD-2190-36015DDDB81F}"/>
              </a:ext>
            </a:extLst>
          </p:cNvPr>
          <p:cNvSpPr/>
          <p:nvPr/>
        </p:nvSpPr>
        <p:spPr>
          <a:xfrm>
            <a:off x="1524470" y="3142700"/>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DFD8E40-78F7-536E-253E-3B9706C4B7AC}"/>
              </a:ext>
            </a:extLst>
          </p:cNvPr>
          <p:cNvSpPr/>
          <p:nvPr/>
        </p:nvSpPr>
        <p:spPr>
          <a:xfrm>
            <a:off x="10476288" y="25587"/>
            <a:ext cx="906539" cy="906539"/>
          </a:xfrm>
          <a:prstGeom prst="rect">
            <a:avLst/>
          </a:prstGeom>
          <a:solidFill>
            <a:srgbClr val="2B2666">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Oval 13">
            <a:extLst>
              <a:ext uri="{FF2B5EF4-FFF2-40B4-BE49-F238E27FC236}">
                <a16:creationId xmlns:a16="http://schemas.microsoft.com/office/drawing/2014/main" id="{57B330C2-BEA9-463F-0DEE-DDCB31D14401}"/>
              </a:ext>
            </a:extLst>
          </p:cNvPr>
          <p:cNvSpPr/>
          <p:nvPr/>
        </p:nvSpPr>
        <p:spPr>
          <a:xfrm flipH="1">
            <a:off x="11285461" y="875808"/>
            <a:ext cx="906539" cy="906539"/>
          </a:xfrm>
          <a:prstGeom prst="ellipse">
            <a:avLst/>
          </a:prstGeom>
          <a:solidFill>
            <a:srgbClr val="00AB98">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Triangle 5">
            <a:extLst>
              <a:ext uri="{FF2B5EF4-FFF2-40B4-BE49-F238E27FC236}">
                <a16:creationId xmlns:a16="http://schemas.microsoft.com/office/drawing/2014/main" id="{22D579B8-1E7E-4018-0C1E-4B3CE88E0864}"/>
              </a:ext>
            </a:extLst>
          </p:cNvPr>
          <p:cNvSpPr/>
          <p:nvPr/>
        </p:nvSpPr>
        <p:spPr>
          <a:xfrm>
            <a:off x="11529179" y="1690688"/>
            <a:ext cx="1267654" cy="1092805"/>
          </a:xfrm>
          <a:prstGeom prst="triangle">
            <a:avLst/>
          </a:prstGeom>
          <a:solidFill>
            <a:srgbClr val="4472C4">
              <a:alpha val="4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068460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E0761-EBCE-EE49-B378-61DC63A9BF39}"/>
              </a:ext>
            </a:extLst>
          </p:cNvPr>
          <p:cNvSpPr>
            <a:spLocks noGrp="1"/>
          </p:cNvSpPr>
          <p:nvPr>
            <p:ph type="title"/>
          </p:nvPr>
        </p:nvSpPr>
        <p:spPr>
          <a:xfrm>
            <a:off x="838200" y="242889"/>
            <a:ext cx="9263063" cy="600074"/>
          </a:xfrm>
        </p:spPr>
        <p:txBody>
          <a:bodyPr>
            <a:normAutofit/>
          </a:bodyPr>
          <a:lstStyle/>
          <a:p>
            <a:r>
              <a:rPr lang="x-none" sz="3600" b="1" dirty="0"/>
              <a:t>Objects and Functions of the </a:t>
            </a:r>
            <a:r>
              <a:rPr lang="x-none" sz="3600" dirty="0"/>
              <a:t>ORC –cont’d</a:t>
            </a:r>
          </a:p>
        </p:txBody>
      </p:sp>
      <p:sp>
        <p:nvSpPr>
          <p:cNvPr id="3" name="Content Placeholder 2">
            <a:extLst>
              <a:ext uri="{FF2B5EF4-FFF2-40B4-BE49-F238E27FC236}">
                <a16:creationId xmlns:a16="http://schemas.microsoft.com/office/drawing/2014/main" id="{D14A6FBD-C9BB-1B4A-959A-90096D48F955}"/>
              </a:ext>
            </a:extLst>
          </p:cNvPr>
          <p:cNvSpPr>
            <a:spLocks noGrp="1"/>
          </p:cNvSpPr>
          <p:nvPr>
            <p:ph idx="1"/>
          </p:nvPr>
        </p:nvSpPr>
        <p:spPr>
          <a:xfrm>
            <a:off x="400049" y="842963"/>
            <a:ext cx="11187113" cy="5614987"/>
          </a:xfrm>
        </p:spPr>
        <p:txBody>
          <a:bodyPr>
            <a:normAutofit/>
          </a:bodyPr>
          <a:lstStyle/>
          <a:p>
            <a:endParaRPr lang="x-none" dirty="0"/>
          </a:p>
          <a:p>
            <a:r>
              <a:rPr lang="en-US" dirty="0"/>
              <a:t>A</a:t>
            </a:r>
            <a:r>
              <a:rPr lang="x-none" dirty="0"/>
              <a:t>ppoint </a:t>
            </a:r>
            <a:r>
              <a:rPr lang="en-US" dirty="0"/>
              <a:t>I</a:t>
            </a:r>
            <a:r>
              <a:rPr lang="x-none" dirty="0"/>
              <a:t>nspectors, </a:t>
            </a:r>
            <a:r>
              <a:rPr lang="en-US" dirty="0"/>
              <a:t>R</a:t>
            </a:r>
            <a:r>
              <a:rPr lang="x-none" dirty="0"/>
              <a:t>eceiver</a:t>
            </a:r>
            <a:r>
              <a:rPr lang="en-US" dirty="0"/>
              <a:t>s</a:t>
            </a:r>
            <a:r>
              <a:rPr lang="x-none" dirty="0"/>
              <a:t> or </a:t>
            </a:r>
            <a:r>
              <a:rPr lang="en-US" dirty="0"/>
              <a:t>Managers to </a:t>
            </a:r>
            <a:r>
              <a:rPr lang="x-none" dirty="0"/>
              <a:t>ensure the effective compliance with the Act</a:t>
            </a:r>
            <a:r>
              <a:rPr lang="en-US" dirty="0"/>
              <a:t> in accordance with subsection (2) of section 261</a:t>
            </a:r>
            <a:r>
              <a:rPr lang="x-none" dirty="0"/>
              <a:t>; </a:t>
            </a:r>
          </a:p>
          <a:p>
            <a:r>
              <a:rPr lang="en-US" dirty="0"/>
              <a:t>D</a:t>
            </a:r>
            <a:r>
              <a:rPr lang="x-none" dirty="0"/>
              <a:t>ischarge duties and perform functions of the Office as the Official Liquidator</a:t>
            </a:r>
            <a:r>
              <a:rPr lang="en-US" dirty="0"/>
              <a:t> and Regulator of Insolvency Practitioners </a:t>
            </a:r>
            <a:r>
              <a:rPr lang="x-none" dirty="0"/>
              <a:t>under the </a:t>
            </a:r>
            <a:r>
              <a:rPr lang="en-US" dirty="0"/>
              <a:t>Corporate Insolvency and Restructuring Act, 2020 (Act 1015) with its Amendment (Act 1031)</a:t>
            </a:r>
            <a:endParaRPr lang="x-none" dirty="0"/>
          </a:p>
          <a:p>
            <a:r>
              <a:rPr lang="en-US" dirty="0"/>
              <a:t>M</a:t>
            </a:r>
            <a:r>
              <a:rPr lang="x-none" dirty="0"/>
              <a:t>anage the finances and fixed assets of the Office of the Registrar. </a:t>
            </a:r>
          </a:p>
          <a:p>
            <a:r>
              <a:rPr lang="x-none" dirty="0"/>
              <a:t>Has the duty to undertake public education programmes to educate the general public engaged in business activities on the operation of </a:t>
            </a:r>
            <a:r>
              <a:rPr lang="en-US" dirty="0"/>
              <a:t>Companies, Partnerships</a:t>
            </a:r>
            <a:r>
              <a:rPr lang="x-none" dirty="0"/>
              <a:t> and </a:t>
            </a:r>
            <a:r>
              <a:rPr lang="en-US" dirty="0"/>
              <a:t>B</a:t>
            </a:r>
            <a:r>
              <a:rPr lang="x-none" dirty="0"/>
              <a:t>usiness </a:t>
            </a:r>
            <a:r>
              <a:rPr lang="en-US" dirty="0"/>
              <a:t>N</a:t>
            </a:r>
            <a:r>
              <a:rPr lang="x-none" dirty="0"/>
              <a:t>ames. </a:t>
            </a:r>
          </a:p>
          <a:p>
            <a:pPr marL="0" indent="0">
              <a:buNone/>
            </a:pPr>
            <a:endParaRPr lang="x-none" dirty="0"/>
          </a:p>
          <a:p>
            <a:endParaRPr lang="x-none" dirty="0"/>
          </a:p>
        </p:txBody>
      </p:sp>
      <p:sp>
        <p:nvSpPr>
          <p:cNvPr id="4" name="Footer Placeholder 3"/>
          <p:cNvSpPr>
            <a:spLocks noGrp="1"/>
          </p:cNvSpPr>
          <p:nvPr>
            <p:ph type="ftr" sz="quarter" idx="11"/>
          </p:nvPr>
        </p:nvSpPr>
        <p:spPr/>
        <p:txBody>
          <a:bodyPr/>
          <a:lstStyle/>
          <a:p>
            <a:r>
              <a:rPr lang="en-US" dirty="0"/>
              <a:t>Office of  the Registrar of Companies</a:t>
            </a:r>
          </a:p>
        </p:txBody>
      </p:sp>
      <p:sp>
        <p:nvSpPr>
          <p:cNvPr id="5" name="Hexagon 4">
            <a:extLst>
              <a:ext uri="{FF2B5EF4-FFF2-40B4-BE49-F238E27FC236}">
                <a16:creationId xmlns:a16="http://schemas.microsoft.com/office/drawing/2014/main" id="{D64B502E-DFCF-F20B-2EB2-6FA375861CB4}"/>
              </a:ext>
            </a:extLst>
          </p:cNvPr>
          <p:cNvSpPr/>
          <p:nvPr/>
        </p:nvSpPr>
        <p:spPr>
          <a:xfrm>
            <a:off x="-169046" y="4116993"/>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6" name="Hexagon 5">
            <a:extLst>
              <a:ext uri="{FF2B5EF4-FFF2-40B4-BE49-F238E27FC236}">
                <a16:creationId xmlns:a16="http://schemas.microsoft.com/office/drawing/2014/main" id="{0669149C-7FFA-C2E5-766B-35F3F304933C}"/>
              </a:ext>
            </a:extLst>
          </p:cNvPr>
          <p:cNvSpPr/>
          <p:nvPr/>
        </p:nvSpPr>
        <p:spPr>
          <a:xfrm>
            <a:off x="10254037" y="3120366"/>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7" name="Hexagon 6">
            <a:extLst>
              <a:ext uri="{FF2B5EF4-FFF2-40B4-BE49-F238E27FC236}">
                <a16:creationId xmlns:a16="http://schemas.microsoft.com/office/drawing/2014/main" id="{DFFAE606-B484-4107-FDC7-614D58B4DCE5}"/>
              </a:ext>
            </a:extLst>
          </p:cNvPr>
          <p:cNvSpPr/>
          <p:nvPr/>
        </p:nvSpPr>
        <p:spPr>
          <a:xfrm>
            <a:off x="5101633" y="1309738"/>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8" name="Hexagon 7">
            <a:extLst>
              <a:ext uri="{FF2B5EF4-FFF2-40B4-BE49-F238E27FC236}">
                <a16:creationId xmlns:a16="http://schemas.microsoft.com/office/drawing/2014/main" id="{D380E223-B914-6ACD-2190-36015DDDB81F}"/>
              </a:ext>
            </a:extLst>
          </p:cNvPr>
          <p:cNvSpPr/>
          <p:nvPr/>
        </p:nvSpPr>
        <p:spPr>
          <a:xfrm>
            <a:off x="1463152" y="4962698"/>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9" name="Hexagon 8">
            <a:extLst>
              <a:ext uri="{FF2B5EF4-FFF2-40B4-BE49-F238E27FC236}">
                <a16:creationId xmlns:a16="http://schemas.microsoft.com/office/drawing/2014/main" id="{779916EA-E41C-8473-954F-FAD189383957}"/>
              </a:ext>
            </a:extLst>
          </p:cNvPr>
          <p:cNvSpPr/>
          <p:nvPr/>
        </p:nvSpPr>
        <p:spPr>
          <a:xfrm>
            <a:off x="10245264" y="1346341"/>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0" name="Hexagon 9">
            <a:extLst>
              <a:ext uri="{FF2B5EF4-FFF2-40B4-BE49-F238E27FC236}">
                <a16:creationId xmlns:a16="http://schemas.microsoft.com/office/drawing/2014/main" id="{A5BB2EC0-0D4E-5BE5-5457-A48B8DA20E8B}"/>
              </a:ext>
            </a:extLst>
          </p:cNvPr>
          <p:cNvSpPr/>
          <p:nvPr/>
        </p:nvSpPr>
        <p:spPr>
          <a:xfrm>
            <a:off x="8668694" y="4225614"/>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1" name="Hexagon 10">
            <a:extLst>
              <a:ext uri="{FF2B5EF4-FFF2-40B4-BE49-F238E27FC236}">
                <a16:creationId xmlns:a16="http://schemas.microsoft.com/office/drawing/2014/main" id="{DFFAE606-B484-4107-FDC7-614D58B4DCE5}"/>
              </a:ext>
            </a:extLst>
          </p:cNvPr>
          <p:cNvSpPr/>
          <p:nvPr/>
        </p:nvSpPr>
        <p:spPr>
          <a:xfrm>
            <a:off x="6779909" y="2191602"/>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2" name="Hexagon 11">
            <a:extLst>
              <a:ext uri="{FF2B5EF4-FFF2-40B4-BE49-F238E27FC236}">
                <a16:creationId xmlns:a16="http://schemas.microsoft.com/office/drawing/2014/main" id="{D380E223-B914-6ACD-2190-36015DDDB81F}"/>
              </a:ext>
            </a:extLst>
          </p:cNvPr>
          <p:cNvSpPr/>
          <p:nvPr/>
        </p:nvSpPr>
        <p:spPr>
          <a:xfrm>
            <a:off x="1559773" y="3169717"/>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DFD8E40-78F7-536E-253E-3B9706C4B7AC}"/>
              </a:ext>
            </a:extLst>
          </p:cNvPr>
          <p:cNvSpPr/>
          <p:nvPr/>
        </p:nvSpPr>
        <p:spPr>
          <a:xfrm>
            <a:off x="10476288" y="25587"/>
            <a:ext cx="906539" cy="906539"/>
          </a:xfrm>
          <a:prstGeom prst="rect">
            <a:avLst/>
          </a:prstGeom>
          <a:solidFill>
            <a:srgbClr val="2B2666">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Oval 13">
            <a:extLst>
              <a:ext uri="{FF2B5EF4-FFF2-40B4-BE49-F238E27FC236}">
                <a16:creationId xmlns:a16="http://schemas.microsoft.com/office/drawing/2014/main" id="{57B330C2-BEA9-463F-0DEE-DDCB31D14401}"/>
              </a:ext>
            </a:extLst>
          </p:cNvPr>
          <p:cNvSpPr/>
          <p:nvPr/>
        </p:nvSpPr>
        <p:spPr>
          <a:xfrm flipH="1">
            <a:off x="11285461" y="875808"/>
            <a:ext cx="906539" cy="906539"/>
          </a:xfrm>
          <a:prstGeom prst="ellipse">
            <a:avLst/>
          </a:prstGeom>
          <a:solidFill>
            <a:srgbClr val="00AB98">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Triangle 5">
            <a:extLst>
              <a:ext uri="{FF2B5EF4-FFF2-40B4-BE49-F238E27FC236}">
                <a16:creationId xmlns:a16="http://schemas.microsoft.com/office/drawing/2014/main" id="{22D579B8-1E7E-4018-0C1E-4B3CE88E0864}"/>
              </a:ext>
            </a:extLst>
          </p:cNvPr>
          <p:cNvSpPr/>
          <p:nvPr/>
        </p:nvSpPr>
        <p:spPr>
          <a:xfrm>
            <a:off x="11529179" y="1690688"/>
            <a:ext cx="1267654" cy="1092805"/>
          </a:xfrm>
          <a:prstGeom prst="triangle">
            <a:avLst/>
          </a:prstGeom>
          <a:solidFill>
            <a:srgbClr val="4472C4">
              <a:alpha val="4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4104262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A782C-96ED-634C-9F79-E59EDD1D657E}"/>
              </a:ext>
            </a:extLst>
          </p:cNvPr>
          <p:cNvSpPr>
            <a:spLocks noGrp="1"/>
          </p:cNvSpPr>
          <p:nvPr>
            <p:ph type="title"/>
          </p:nvPr>
        </p:nvSpPr>
        <p:spPr>
          <a:xfrm>
            <a:off x="838200" y="214314"/>
            <a:ext cx="7791450" cy="742950"/>
          </a:xfrm>
        </p:spPr>
        <p:txBody>
          <a:bodyPr>
            <a:normAutofit/>
          </a:bodyPr>
          <a:lstStyle/>
          <a:p>
            <a:r>
              <a:rPr lang="x-none" sz="3600" b="1" dirty="0"/>
              <a:t>Objects and Functions of the </a:t>
            </a:r>
            <a:r>
              <a:rPr lang="x-none" sz="3600" dirty="0"/>
              <a:t>ORC cont’d</a:t>
            </a:r>
          </a:p>
        </p:txBody>
      </p:sp>
      <p:sp>
        <p:nvSpPr>
          <p:cNvPr id="3" name="Content Placeholder 2">
            <a:extLst>
              <a:ext uri="{FF2B5EF4-FFF2-40B4-BE49-F238E27FC236}">
                <a16:creationId xmlns:a16="http://schemas.microsoft.com/office/drawing/2014/main" id="{974D0D84-F04A-CE4E-A768-E62AB7126054}"/>
              </a:ext>
            </a:extLst>
          </p:cNvPr>
          <p:cNvSpPr>
            <a:spLocks noGrp="1"/>
          </p:cNvSpPr>
          <p:nvPr>
            <p:ph idx="1"/>
          </p:nvPr>
        </p:nvSpPr>
        <p:spPr>
          <a:xfrm>
            <a:off x="838200" y="932126"/>
            <a:ext cx="10515600" cy="5244837"/>
          </a:xfrm>
        </p:spPr>
        <p:txBody>
          <a:bodyPr/>
          <a:lstStyle/>
          <a:p>
            <a:pPr marL="0" indent="0">
              <a:buNone/>
            </a:pPr>
            <a:endParaRPr lang="x-none" b="1" dirty="0"/>
          </a:p>
          <a:p>
            <a:pPr>
              <a:buFontTx/>
              <a:buChar char="-"/>
            </a:pPr>
            <a:r>
              <a:rPr lang="x-none" b="1" dirty="0"/>
              <a:t>A new Insolvency Services Division (ISD) will be established by the Corporate Insolvency and Restructuring Act, 2020 (Act 1015) to regulate Insolvency Practitioners and Services.</a:t>
            </a:r>
          </a:p>
          <a:p>
            <a:pPr>
              <a:buFontTx/>
              <a:buChar char="-"/>
            </a:pPr>
            <a:r>
              <a:rPr lang="x-none" dirty="0"/>
              <a:t>oversee the </a:t>
            </a:r>
            <a:r>
              <a:rPr lang="en-US" dirty="0"/>
              <a:t>A</a:t>
            </a:r>
            <a:r>
              <a:rPr lang="x-none" dirty="0"/>
              <a:t>dministration, </a:t>
            </a:r>
            <a:r>
              <a:rPr lang="en-US" dirty="0"/>
              <a:t>R</a:t>
            </a:r>
            <a:r>
              <a:rPr lang="x-none" dirty="0"/>
              <a:t>estructuring, and </a:t>
            </a:r>
            <a:r>
              <a:rPr lang="en-US" dirty="0"/>
              <a:t>Insolvency</a:t>
            </a:r>
            <a:r>
              <a:rPr lang="x-none" dirty="0"/>
              <a:t> proceedings of </a:t>
            </a:r>
            <a:r>
              <a:rPr lang="en-US" dirty="0"/>
              <a:t>C</a:t>
            </a:r>
            <a:r>
              <a:rPr lang="x-none" dirty="0"/>
              <a:t>ompanies and other corporate bodies in</a:t>
            </a:r>
            <a:r>
              <a:rPr lang="en-GB" dirty="0"/>
              <a:t> t</a:t>
            </a:r>
            <a:r>
              <a:rPr lang="x-none" dirty="0"/>
              <a:t>he country</a:t>
            </a:r>
          </a:p>
          <a:p>
            <a:pPr>
              <a:buFontTx/>
              <a:buChar char="-"/>
            </a:pPr>
            <a:r>
              <a:rPr lang="en-GB" dirty="0"/>
              <a:t>receive</a:t>
            </a:r>
            <a:r>
              <a:rPr lang="x-none" dirty="0"/>
              <a:t> </a:t>
            </a:r>
            <a:r>
              <a:rPr lang="en-US" dirty="0"/>
              <a:t>Reports from Liquidators</a:t>
            </a:r>
            <a:r>
              <a:rPr lang="x-none" dirty="0"/>
              <a:t> and </a:t>
            </a:r>
            <a:r>
              <a:rPr lang="en-US" dirty="0"/>
              <a:t>I</a:t>
            </a:r>
            <a:r>
              <a:rPr lang="x-none" dirty="0"/>
              <a:t>nsolvency </a:t>
            </a:r>
            <a:r>
              <a:rPr lang="en-US" dirty="0"/>
              <a:t>P</a:t>
            </a:r>
            <a:r>
              <a:rPr lang="x-none" dirty="0"/>
              <a:t>ractitioners on the </a:t>
            </a:r>
            <a:r>
              <a:rPr lang="en-US" dirty="0"/>
              <a:t>Administration of </a:t>
            </a:r>
            <a:r>
              <a:rPr lang="x-none" dirty="0"/>
              <a:t> </a:t>
            </a:r>
            <a:r>
              <a:rPr lang="en-US" dirty="0"/>
              <a:t>I</a:t>
            </a:r>
            <a:r>
              <a:rPr lang="x-none" dirty="0"/>
              <a:t>nsolvencies;</a:t>
            </a:r>
          </a:p>
          <a:p>
            <a:pPr>
              <a:buFontTx/>
              <a:buChar char="-"/>
            </a:pPr>
            <a:r>
              <a:rPr lang="en-GB" dirty="0"/>
              <a:t>r</a:t>
            </a:r>
            <a:r>
              <a:rPr lang="x-none" dirty="0"/>
              <a:t>eceive </a:t>
            </a:r>
            <a:r>
              <a:rPr lang="en-US" dirty="0"/>
              <a:t>Reports</a:t>
            </a:r>
            <a:r>
              <a:rPr lang="x-none" dirty="0"/>
              <a:t> from </a:t>
            </a:r>
            <a:r>
              <a:rPr lang="en-US" dirty="0"/>
              <a:t>A</a:t>
            </a:r>
            <a:r>
              <a:rPr lang="x-none" dirty="0"/>
              <a:t>gents for </a:t>
            </a:r>
            <a:r>
              <a:rPr lang="en-US" dirty="0"/>
              <a:t>D</a:t>
            </a:r>
            <a:r>
              <a:rPr lang="x-none" dirty="0"/>
              <a:t>ebenture </a:t>
            </a:r>
            <a:r>
              <a:rPr lang="en-US" dirty="0"/>
              <a:t>H</a:t>
            </a:r>
            <a:r>
              <a:rPr lang="x-none" dirty="0"/>
              <a:t>olders, </a:t>
            </a:r>
            <a:r>
              <a:rPr lang="en-US" dirty="0"/>
              <a:t>T</a:t>
            </a:r>
            <a:r>
              <a:rPr lang="x-none" dirty="0"/>
              <a:t>rustees for security holders and </a:t>
            </a:r>
            <a:r>
              <a:rPr lang="en-US" dirty="0"/>
              <a:t>A</a:t>
            </a:r>
            <a:r>
              <a:rPr lang="x-none" dirty="0"/>
              <a:t>uditors for companies in distress or insolvent situations to enable corrective measures to be taken;</a:t>
            </a:r>
          </a:p>
        </p:txBody>
      </p:sp>
      <p:sp>
        <p:nvSpPr>
          <p:cNvPr id="4" name="Footer Placeholder 3"/>
          <p:cNvSpPr>
            <a:spLocks noGrp="1"/>
          </p:cNvSpPr>
          <p:nvPr>
            <p:ph type="ftr" sz="quarter" idx="11"/>
          </p:nvPr>
        </p:nvSpPr>
        <p:spPr/>
        <p:txBody>
          <a:bodyPr/>
          <a:lstStyle/>
          <a:p>
            <a:r>
              <a:rPr lang="en-US" dirty="0"/>
              <a:t>Office of  the Registrar of Companies</a:t>
            </a:r>
          </a:p>
        </p:txBody>
      </p:sp>
      <p:sp>
        <p:nvSpPr>
          <p:cNvPr id="5" name="Hexagon 4">
            <a:extLst>
              <a:ext uri="{FF2B5EF4-FFF2-40B4-BE49-F238E27FC236}">
                <a16:creationId xmlns:a16="http://schemas.microsoft.com/office/drawing/2014/main" id="{D64B502E-DFCF-F20B-2EB2-6FA375861CB4}"/>
              </a:ext>
            </a:extLst>
          </p:cNvPr>
          <p:cNvSpPr/>
          <p:nvPr/>
        </p:nvSpPr>
        <p:spPr>
          <a:xfrm>
            <a:off x="-169046" y="4116993"/>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6" name="Hexagon 5">
            <a:extLst>
              <a:ext uri="{FF2B5EF4-FFF2-40B4-BE49-F238E27FC236}">
                <a16:creationId xmlns:a16="http://schemas.microsoft.com/office/drawing/2014/main" id="{0669149C-7FFA-C2E5-766B-35F3F304933C}"/>
              </a:ext>
            </a:extLst>
          </p:cNvPr>
          <p:cNvSpPr/>
          <p:nvPr/>
        </p:nvSpPr>
        <p:spPr>
          <a:xfrm>
            <a:off x="10254037" y="3120366"/>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7" name="Hexagon 6">
            <a:extLst>
              <a:ext uri="{FF2B5EF4-FFF2-40B4-BE49-F238E27FC236}">
                <a16:creationId xmlns:a16="http://schemas.microsoft.com/office/drawing/2014/main" id="{DFFAE606-B484-4107-FDC7-614D58B4DCE5}"/>
              </a:ext>
            </a:extLst>
          </p:cNvPr>
          <p:cNvSpPr/>
          <p:nvPr/>
        </p:nvSpPr>
        <p:spPr>
          <a:xfrm>
            <a:off x="5086393" y="1309738"/>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8" name="Hexagon 7">
            <a:extLst>
              <a:ext uri="{FF2B5EF4-FFF2-40B4-BE49-F238E27FC236}">
                <a16:creationId xmlns:a16="http://schemas.microsoft.com/office/drawing/2014/main" id="{D380E223-B914-6ACD-2190-36015DDDB81F}"/>
              </a:ext>
            </a:extLst>
          </p:cNvPr>
          <p:cNvSpPr/>
          <p:nvPr/>
        </p:nvSpPr>
        <p:spPr>
          <a:xfrm>
            <a:off x="1493827" y="4994437"/>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9" name="Hexagon 8">
            <a:extLst>
              <a:ext uri="{FF2B5EF4-FFF2-40B4-BE49-F238E27FC236}">
                <a16:creationId xmlns:a16="http://schemas.microsoft.com/office/drawing/2014/main" id="{779916EA-E41C-8473-954F-FAD189383957}"/>
              </a:ext>
            </a:extLst>
          </p:cNvPr>
          <p:cNvSpPr/>
          <p:nvPr/>
        </p:nvSpPr>
        <p:spPr>
          <a:xfrm>
            <a:off x="10245264" y="1346341"/>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0" name="Hexagon 9">
            <a:extLst>
              <a:ext uri="{FF2B5EF4-FFF2-40B4-BE49-F238E27FC236}">
                <a16:creationId xmlns:a16="http://schemas.microsoft.com/office/drawing/2014/main" id="{A5BB2EC0-0D4E-5BE5-5457-A48B8DA20E8B}"/>
              </a:ext>
            </a:extLst>
          </p:cNvPr>
          <p:cNvSpPr/>
          <p:nvPr/>
        </p:nvSpPr>
        <p:spPr>
          <a:xfrm>
            <a:off x="8668694" y="4225614"/>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1" name="Hexagon 10">
            <a:extLst>
              <a:ext uri="{FF2B5EF4-FFF2-40B4-BE49-F238E27FC236}">
                <a16:creationId xmlns:a16="http://schemas.microsoft.com/office/drawing/2014/main" id="{DFFAE606-B484-4107-FDC7-614D58B4DCE5}"/>
              </a:ext>
            </a:extLst>
          </p:cNvPr>
          <p:cNvSpPr/>
          <p:nvPr/>
        </p:nvSpPr>
        <p:spPr>
          <a:xfrm>
            <a:off x="6779909" y="2191602"/>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2" name="Hexagon 11">
            <a:extLst>
              <a:ext uri="{FF2B5EF4-FFF2-40B4-BE49-F238E27FC236}">
                <a16:creationId xmlns:a16="http://schemas.microsoft.com/office/drawing/2014/main" id="{D380E223-B914-6ACD-2190-36015DDDB81F}"/>
              </a:ext>
            </a:extLst>
          </p:cNvPr>
          <p:cNvSpPr/>
          <p:nvPr/>
        </p:nvSpPr>
        <p:spPr>
          <a:xfrm>
            <a:off x="1559773" y="3169717"/>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DFD8E40-78F7-536E-253E-3B9706C4B7AC}"/>
              </a:ext>
            </a:extLst>
          </p:cNvPr>
          <p:cNvSpPr/>
          <p:nvPr/>
        </p:nvSpPr>
        <p:spPr>
          <a:xfrm>
            <a:off x="10476288" y="25587"/>
            <a:ext cx="906539" cy="906539"/>
          </a:xfrm>
          <a:prstGeom prst="rect">
            <a:avLst/>
          </a:prstGeom>
          <a:solidFill>
            <a:srgbClr val="2B2666">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Oval 13">
            <a:extLst>
              <a:ext uri="{FF2B5EF4-FFF2-40B4-BE49-F238E27FC236}">
                <a16:creationId xmlns:a16="http://schemas.microsoft.com/office/drawing/2014/main" id="{57B330C2-BEA9-463F-0DEE-DDCB31D14401}"/>
              </a:ext>
            </a:extLst>
          </p:cNvPr>
          <p:cNvSpPr/>
          <p:nvPr/>
        </p:nvSpPr>
        <p:spPr>
          <a:xfrm flipH="1">
            <a:off x="11285461" y="875808"/>
            <a:ext cx="906539" cy="906539"/>
          </a:xfrm>
          <a:prstGeom prst="ellipse">
            <a:avLst/>
          </a:prstGeom>
          <a:solidFill>
            <a:srgbClr val="00AB98">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Triangle 5">
            <a:extLst>
              <a:ext uri="{FF2B5EF4-FFF2-40B4-BE49-F238E27FC236}">
                <a16:creationId xmlns:a16="http://schemas.microsoft.com/office/drawing/2014/main" id="{22D579B8-1E7E-4018-0C1E-4B3CE88E0864}"/>
              </a:ext>
            </a:extLst>
          </p:cNvPr>
          <p:cNvSpPr/>
          <p:nvPr/>
        </p:nvSpPr>
        <p:spPr>
          <a:xfrm>
            <a:off x="11529179" y="1690688"/>
            <a:ext cx="1267654" cy="1092805"/>
          </a:xfrm>
          <a:prstGeom prst="triangle">
            <a:avLst/>
          </a:prstGeom>
          <a:solidFill>
            <a:srgbClr val="4472C4">
              <a:alpha val="4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218441390"/>
      </p:ext>
    </p:extLst>
  </p:cSld>
  <p:clrMapOvr>
    <a:masterClrMapping/>
  </p:clrMapOvr>
</p:sld>
</file>

<file path=ppt/theme/theme1.xml><?xml version="1.0" encoding="utf-8"?>
<a:theme xmlns:a="http://schemas.openxmlformats.org/drawingml/2006/main" name="Office Theme">
  <a:themeElements>
    <a:clrScheme name="Custom 1">
      <a:dk1>
        <a:srgbClr val="2F5496"/>
      </a:dk1>
      <a:lt1>
        <a:sysClr val="window" lastClr="FFFFFF"/>
      </a:lt1>
      <a:dk2>
        <a:srgbClr val="000000"/>
      </a:dk2>
      <a:lt2>
        <a:srgbClr val="ADB9CA"/>
      </a:lt2>
      <a:accent1>
        <a:srgbClr val="5B9BD5"/>
      </a:accent1>
      <a:accent2>
        <a:srgbClr val="ED7D31"/>
      </a:accent2>
      <a:accent3>
        <a:srgbClr val="A5A5A5"/>
      </a:accent3>
      <a:accent4>
        <a:srgbClr val="FFC000"/>
      </a:accent4>
      <a:accent5>
        <a:srgbClr val="4472C4"/>
      </a:accent5>
      <a:accent6>
        <a:srgbClr val="70AD47"/>
      </a:accent6>
      <a:hlink>
        <a:srgbClr val="00B0F0"/>
      </a:hlink>
      <a:folHlink>
        <a:srgbClr val="7030A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TotalTime>
  <Words>4103</Words>
  <Application>Microsoft Office PowerPoint</Application>
  <PresentationFormat>Widescreen</PresentationFormat>
  <Paragraphs>338</Paragraphs>
  <Slides>46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Bahnschrift Light</vt:lpstr>
      <vt:lpstr>Baskerville Old Face</vt:lpstr>
      <vt:lpstr>Calibri</vt:lpstr>
      <vt:lpstr>Calibri Light</vt:lpstr>
      <vt:lpstr>Lato</vt:lpstr>
      <vt:lpstr>Wingdings</vt:lpstr>
      <vt:lpstr>Office Theme</vt:lpstr>
      <vt:lpstr>THE MANDATE OF THE OFFICE OF THE REGISTRAR OF COMPANIES (ORC) AND THE BENEFICIAL OWNERSHIP REGIME  MANDATORY COMPLIANCE SERIES</vt:lpstr>
      <vt:lpstr>Outline</vt:lpstr>
      <vt:lpstr>The Office of the Registrar of Companies (ORC)</vt:lpstr>
      <vt:lpstr>The Office of the Registrar of Companies –cont’d</vt:lpstr>
      <vt:lpstr>The Office of the Registrar of Companies (ORC)</vt:lpstr>
      <vt:lpstr>The Office of the Registrar of Companies –cont’d</vt:lpstr>
      <vt:lpstr>Objects and Mandate of the ORC</vt:lpstr>
      <vt:lpstr>Objects and Functions of the ORC –cont’d</vt:lpstr>
      <vt:lpstr>Objects and Functions of the ORC cont’d</vt:lpstr>
      <vt:lpstr>Objects and Functions of the ORC cont’d</vt:lpstr>
      <vt:lpstr>KEY UPDATES</vt:lpstr>
      <vt:lpstr>KEY Updates cont’d</vt:lpstr>
      <vt:lpstr>KEY Updates-cont’d</vt:lpstr>
      <vt:lpstr>PowerPoint Presentation</vt:lpstr>
      <vt:lpstr>KEY UPDATES-cont’d</vt:lpstr>
      <vt:lpstr>KEY UPDATES- cont’d</vt:lpstr>
      <vt:lpstr>KEY UPDATES - cont’d</vt:lpstr>
      <vt:lpstr>KEY UPDATES- cont’d</vt:lpstr>
      <vt:lpstr>KEY UPDATES- cont’d</vt:lpstr>
      <vt:lpstr>KEEPING COMPANY REGISTERS </vt:lpstr>
      <vt:lpstr>KEEPING COMPANY REGISTERS cont’d</vt:lpstr>
      <vt:lpstr>KEEPING COMPANY REGISTERS cont’d</vt:lpstr>
      <vt:lpstr>KEEPING COMPANY REGISTERS - cont’d</vt:lpstr>
      <vt:lpstr>Resultant reforms to Company Registration</vt:lpstr>
      <vt:lpstr>Other Requirements by the ORC</vt:lpstr>
      <vt:lpstr>THE BENEFICIAL OWNERSHIP REGIME</vt:lpstr>
      <vt:lpstr>CENTRAL REGISTER</vt:lpstr>
      <vt:lpstr>REGISTER OF MEMBERS sec. 35</vt:lpstr>
      <vt:lpstr> ENTITIES REQUIRED TO PROVIDE B0 INFORMATION </vt:lpstr>
      <vt:lpstr>SUBMISSION OF BO INFORMATION</vt:lpstr>
      <vt:lpstr>PowerPoint Presentation</vt:lpstr>
      <vt:lpstr>THRESHOLD</vt:lpstr>
      <vt:lpstr>POLITICALLY EXPOSED PERSONS ( PEP)</vt:lpstr>
      <vt:lpstr>NON COMPLIANCE AND SANCTIONS</vt:lpstr>
      <vt:lpstr>NON-COMPLIANCE cont’d</vt:lpstr>
      <vt:lpstr>REGULATIONS/GUIDELINES/PROCEDURES</vt:lpstr>
      <vt:lpstr>Corporate Insolvency &amp; Restructuring Act,2020 (Act 1015)</vt:lpstr>
      <vt:lpstr>Corporate Insolvency &amp; Restructuring Act,2020 (Act 1015) cont’d</vt:lpstr>
      <vt:lpstr>Corporate Insolvency &amp; Restructuring Act,2020 (Act 1015) cont’d</vt:lpstr>
      <vt:lpstr>Update on Implementation of ORC – Cont’d</vt:lpstr>
      <vt:lpstr>Measures to promote Ease of Doing Business</vt:lpstr>
      <vt:lpstr>Measures to promote Ease of Doing Business</vt:lpstr>
      <vt:lpstr>Measures to promote Ease of Doing Business</vt:lpstr>
      <vt:lpstr>Measures to promote Ease of Doing Business</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THE REGISTRAR OF COMPANIES&amp; BENEFICIAL OWNWESHIP UNDER THE COMPANIES ACT 2019(ACT 992)  MOF Legal Directorate Retreat, Peduase Lodge</dc:title>
  <dc:creator>domtie sarpong</dc:creator>
  <cp:lastModifiedBy>Mrs. Thelma Ohene-Asiamah</cp:lastModifiedBy>
  <cp:revision>218</cp:revision>
  <dcterms:created xsi:type="dcterms:W3CDTF">2021-11-14T01:39:30Z</dcterms:created>
  <dcterms:modified xsi:type="dcterms:W3CDTF">2023-08-14T17:07:43Z</dcterms:modified>
</cp:coreProperties>
</file>